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i5cXn12X2H+ZWBThzrJ9MBxzzh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1158B4-1BC5-4127-BED8-BAE1093D835D}">
  <a:tblStyle styleId="{4C1158B4-1BC5-4127-BED8-BAE1093D835D}" styleName="Table_0">
    <a:wholeTbl>
      <a:tcTxStyle b="off" i="off">
        <a:font>
          <a:latin typeface="Avenir Next LT Pro Light"/>
          <a:ea typeface="Avenir Next LT Pro Light"/>
          <a:cs typeface="Avenir Next LT Pro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1F0E8"/>
          </a:solidFill>
        </a:fill>
      </a:tcStyle>
    </a:wholeTbl>
    <a:band1H>
      <a:tcTxStyle/>
      <a:tcStyle>
        <a:fill>
          <a:solidFill>
            <a:srgbClr val="E1E0CD"/>
          </a:solidFill>
        </a:fill>
      </a:tcStyle>
    </a:band1H>
    <a:band2H>
      <a:tcTxStyle/>
    </a:band2H>
    <a:band1V>
      <a:tcTxStyle/>
      <a:tcStyle>
        <a:fill>
          <a:solidFill>
            <a:srgbClr val="E1E0CD"/>
          </a:solidFill>
        </a:fill>
      </a:tcStyle>
    </a:band1V>
    <a:band2V>
      <a:tcTxStyle/>
    </a:band2V>
    <a:lastCol>
      <a:tcTxStyle b="on" i="off">
        <a:font>
          <a:latin typeface="Avenir Next LT Pro Light"/>
          <a:ea typeface="Avenir Next LT Pro Light"/>
          <a:cs typeface="Avenir Next LT Pro Light"/>
        </a:font>
        <a:schemeClr val="lt1"/>
      </a:tcTxStyle>
      <a:tcStyle>
        <a:fill>
          <a:solidFill>
            <a:schemeClr val="accent1"/>
          </a:solidFill>
        </a:fill>
      </a:tcStyle>
    </a:lastCol>
    <a:firstCol>
      <a:tcTxStyle b="on" i="off">
        <a:font>
          <a:latin typeface="Avenir Next LT Pro Light"/>
          <a:ea typeface="Avenir Next LT Pro Light"/>
          <a:cs typeface="Avenir Next LT Pro Light"/>
        </a:font>
        <a:schemeClr val="lt1"/>
      </a:tcTxStyle>
      <a:tcStyle>
        <a:fill>
          <a:solidFill>
            <a:schemeClr val="accent1"/>
          </a:solidFill>
        </a:fill>
      </a:tcStyle>
    </a:firstCol>
    <a:lastRow>
      <a:tcTxStyle b="on" i="off">
        <a:font>
          <a:latin typeface="Avenir Next LT Pro Light"/>
          <a:ea typeface="Avenir Next LT Pro Light"/>
          <a:cs typeface="Avenir Next LT Pro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venir Next LT Pro Light"/>
          <a:ea typeface="Avenir Next LT Pro Light"/>
          <a:cs typeface="Avenir Next LT Pro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942538f6c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Be very careful with cartesian product. It is resource intensive (bear in mind that the output of a cartesian product query will return a considerable amount of rows, nº of rows returned will be rows from table 1 multiplied by rows from table 2 !!!)</a:t>
            </a:r>
            <a:endParaRPr/>
          </a:p>
        </p:txBody>
      </p:sp>
      <p:sp>
        <p:nvSpPr>
          <p:cNvPr id="232" name="Google Shape;232;g2b942538f6c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Share screen and go to </a:t>
            </a:r>
            <a:r>
              <a:rPr b="1" lang="es-ES"/>
              <a:t>w3 schools mysql</a:t>
            </a:r>
            <a:endParaRPr b="1"/>
          </a:p>
        </p:txBody>
      </p:sp>
      <p:sp>
        <p:nvSpPr>
          <p:cNvPr id="272" name="Google Shape;27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b96cf2091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b96cf2091d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b96cf2091d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INNER JOIN</a:t>
            </a:r>
            <a:endParaRPr/>
          </a:p>
        </p:txBody>
      </p:sp>
      <p:sp>
        <p:nvSpPr>
          <p:cNvPr id="304" name="Google Shape;30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INNER JOIN, GROUP BY</a:t>
            </a:r>
            <a:endParaRPr/>
          </a:p>
        </p:txBody>
      </p:sp>
      <p:sp>
        <p:nvSpPr>
          <p:cNvPr id="319" name="Google Shape;31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INNER JOIN, WHERE, GROUP BY, HAVING</a:t>
            </a:r>
            <a:endParaRPr/>
          </a:p>
        </p:txBody>
      </p:sp>
      <p:sp>
        <p:nvSpPr>
          <p:cNvPr id="327" name="Google Shape;32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Highlight the importance of writing things in paper and mentally structuring the hierarchy of tables, from left to right (this is a personal advice)</a:t>
            </a:r>
            <a:endParaRPr/>
          </a:p>
          <a:p>
            <a:pPr indent="0" lvl="0" marL="0" rtl="0" algn="l">
              <a:spcBef>
                <a:spcPts val="0"/>
              </a:spcBef>
              <a:spcAft>
                <a:spcPts val="0"/>
              </a:spcAft>
              <a:buNone/>
            </a:pPr>
            <a:r>
              <a:rPr lang="es-ES"/>
              <a:t>Num_citizens per continent, how would you do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SELECT continents.name, SUM(cities.population) as 'n_citizens'</a:t>
            </a:r>
            <a:endParaRPr/>
          </a:p>
          <a:p>
            <a:pPr indent="0" lvl="0" marL="0" rtl="0" algn="l">
              <a:spcBef>
                <a:spcPts val="0"/>
              </a:spcBef>
              <a:spcAft>
                <a:spcPts val="0"/>
              </a:spcAft>
              <a:buNone/>
            </a:pPr>
            <a:r>
              <a:rPr lang="es-ES"/>
              <a:t>FROM continents</a:t>
            </a:r>
            <a:endParaRPr/>
          </a:p>
          <a:p>
            <a:pPr indent="0" lvl="0" marL="0" rtl="0" algn="l">
              <a:spcBef>
                <a:spcPts val="0"/>
              </a:spcBef>
              <a:spcAft>
                <a:spcPts val="0"/>
              </a:spcAft>
              <a:buNone/>
            </a:pPr>
            <a:r>
              <a:rPr lang="es-ES"/>
              <a:t>INNER JOIN countries on continents.id=countries.idContinent</a:t>
            </a:r>
            <a:endParaRPr/>
          </a:p>
          <a:p>
            <a:pPr indent="0" lvl="0" marL="0" rtl="0" algn="l">
              <a:spcBef>
                <a:spcPts val="0"/>
              </a:spcBef>
              <a:spcAft>
                <a:spcPts val="0"/>
              </a:spcAft>
              <a:buNone/>
            </a:pPr>
            <a:r>
              <a:rPr lang="es-ES"/>
              <a:t>INNER JOIN cities ON countries.id=cities.idCountry</a:t>
            </a:r>
            <a:endParaRPr/>
          </a:p>
          <a:p>
            <a:pPr indent="0" lvl="0" marL="0" rtl="0" algn="l">
              <a:spcBef>
                <a:spcPts val="0"/>
              </a:spcBef>
              <a:spcAft>
                <a:spcPts val="0"/>
              </a:spcAft>
              <a:buNone/>
            </a:pPr>
            <a:r>
              <a:rPr lang="es-ES"/>
              <a:t>GROUP BY continents.name;</a:t>
            </a:r>
            <a:endParaRPr/>
          </a:p>
        </p:txBody>
      </p:sp>
      <p:sp>
        <p:nvSpPr>
          <p:cNvPr id="367" name="Google Shape;36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7 kontsulta daka (d…i), 5minutu/kontsulta (ordu erdi +ó-)</a:t>
            </a:r>
            <a:endParaRPr/>
          </a:p>
        </p:txBody>
      </p:sp>
      <p:sp>
        <p:nvSpPr>
          <p:cNvPr id="426" name="Google Shape;42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942538f6c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2b942538f6c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b942538f6c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b942538f6c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2b942538f6c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942538f6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942538f6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b942538f6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highlight that this is not difficult! (even though the name may sound like complicated </a:t>
            </a:r>
            <a:r>
              <a:rPr lang="es-ES"/>
              <a:t>stuff</a:t>
            </a:r>
            <a:r>
              <a:rPr lang="es-ES"/>
              <a:t>)</a:t>
            </a:r>
            <a:endParaRPr/>
          </a:p>
        </p:txBody>
      </p:sp>
      <p:sp>
        <p:nvSpPr>
          <p:cNvPr id="187" name="Google Shape;18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31"/>
          <p:cNvSpPr txBox="1"/>
          <p:nvPr>
            <p:ph type="ctrTitle"/>
          </p:nvPr>
        </p:nvSpPr>
        <p:spPr>
          <a:xfrm>
            <a:off x="571501" y="822960"/>
            <a:ext cx="6057899" cy="501516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800"/>
              <a:buFont typeface="Batang"/>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1"/>
          <p:cNvSpPr txBox="1"/>
          <p:nvPr>
            <p:ph idx="1" type="subTitle"/>
          </p:nvPr>
        </p:nvSpPr>
        <p:spPr>
          <a:xfrm>
            <a:off x="8109113" y="3003642"/>
            <a:ext cx="3522199" cy="2900274"/>
          </a:xfrm>
          <a:prstGeom prst="rect">
            <a:avLst/>
          </a:prstGeom>
          <a:noFill/>
          <a:ln>
            <a:noFill/>
          </a:ln>
        </p:spPr>
        <p:txBody>
          <a:bodyPr anchorCtr="0" anchor="b" bIns="45700" lIns="91425" spcFirstLastPara="1" rIns="91425" wrap="square" tIns="45700">
            <a:normAutofit/>
          </a:bodyPr>
          <a:lstStyle>
            <a:lvl1pPr lvl="0" algn="l">
              <a:lnSpc>
                <a:spcPct val="130000"/>
              </a:lnSpc>
              <a:spcBef>
                <a:spcPts val="1000"/>
              </a:spcBef>
              <a:spcAft>
                <a:spcPts val="0"/>
              </a:spcAft>
              <a:buClr>
                <a:schemeClr val="dk1"/>
              </a:buClr>
              <a:buSzPts val="1120"/>
              <a:buNone/>
              <a:defRPr sz="1400" cap="none"/>
            </a:lvl1pPr>
            <a:lvl2pPr lvl="1" algn="ctr">
              <a:lnSpc>
                <a:spcPct val="120000"/>
              </a:lnSpc>
              <a:spcBef>
                <a:spcPts val="500"/>
              </a:spcBef>
              <a:spcAft>
                <a:spcPts val="0"/>
              </a:spcAft>
              <a:buClr>
                <a:schemeClr val="dk1"/>
              </a:buClr>
              <a:buSzPts val="1600"/>
              <a:buNone/>
              <a:defRPr sz="2000"/>
            </a:lvl2pPr>
            <a:lvl3pPr lvl="2" algn="ctr">
              <a:lnSpc>
                <a:spcPct val="120000"/>
              </a:lnSpc>
              <a:spcBef>
                <a:spcPts val="500"/>
              </a:spcBef>
              <a:spcAft>
                <a:spcPts val="0"/>
              </a:spcAft>
              <a:buClr>
                <a:schemeClr val="dk1"/>
              </a:buClr>
              <a:buSzPts val="1440"/>
              <a:buNone/>
              <a:defRPr sz="1800"/>
            </a:lvl3pPr>
            <a:lvl4pPr lvl="3" algn="ctr">
              <a:lnSpc>
                <a:spcPct val="120000"/>
              </a:lnSpc>
              <a:spcBef>
                <a:spcPts val="500"/>
              </a:spcBef>
              <a:spcAft>
                <a:spcPts val="0"/>
              </a:spcAft>
              <a:buClr>
                <a:schemeClr val="dk1"/>
              </a:buClr>
              <a:buSzPts val="1280"/>
              <a:buNone/>
              <a:defRPr sz="1600"/>
            </a:lvl4pPr>
            <a:lvl5pPr lvl="4" algn="ctr">
              <a:lnSpc>
                <a:spcPct val="120000"/>
              </a:lnSpc>
              <a:spcBef>
                <a:spcPts val="500"/>
              </a:spcBef>
              <a:spcAft>
                <a:spcPts val="0"/>
              </a:spcAft>
              <a:buClr>
                <a:schemeClr val="dk1"/>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31"/>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1"/>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1"/>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24" name="Google Shape;24;p31"/>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25" name="Google Shape;25;p31"/>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26" name="Google Shape;26;p31"/>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40"/>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40"/>
          <p:cNvSpPr txBox="1"/>
          <p:nvPr>
            <p:ph idx="1" type="body"/>
          </p:nvPr>
        </p:nvSpPr>
        <p:spPr>
          <a:xfrm rot="5400000">
            <a:off x="4166018" y="-1558156"/>
            <a:ext cx="3870773" cy="11059811"/>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dk1"/>
              </a:buClr>
              <a:buSzPts val="1440"/>
              <a:buChar char="•"/>
              <a:defRPr/>
            </a:lvl1pPr>
            <a:lvl2pPr indent="-320040" lvl="1" marL="914400" algn="l">
              <a:lnSpc>
                <a:spcPct val="120000"/>
              </a:lnSpc>
              <a:spcBef>
                <a:spcPts val="500"/>
              </a:spcBef>
              <a:spcAft>
                <a:spcPts val="0"/>
              </a:spcAft>
              <a:buClr>
                <a:schemeClr val="dk1"/>
              </a:buClr>
              <a:buSzPts val="1440"/>
              <a:buChar char="–"/>
              <a:defRPr/>
            </a:lvl2pPr>
            <a:lvl3pPr indent="-320039" lvl="2" marL="1371600" algn="l">
              <a:lnSpc>
                <a:spcPct val="120000"/>
              </a:lnSpc>
              <a:spcBef>
                <a:spcPts val="500"/>
              </a:spcBef>
              <a:spcAft>
                <a:spcPts val="0"/>
              </a:spcAft>
              <a:buClr>
                <a:schemeClr val="dk1"/>
              </a:buClr>
              <a:buSzPts val="1440"/>
              <a:buChar char="•"/>
              <a:defRPr/>
            </a:lvl3pPr>
            <a:lvl4pPr indent="-320039" lvl="3" marL="1828800" algn="l">
              <a:lnSpc>
                <a:spcPct val="120000"/>
              </a:lnSpc>
              <a:spcBef>
                <a:spcPts val="500"/>
              </a:spcBef>
              <a:spcAft>
                <a:spcPts val="0"/>
              </a:spcAft>
              <a:buClr>
                <a:schemeClr val="dk1"/>
              </a:buClr>
              <a:buSzPts val="1440"/>
              <a:buChar char="–"/>
              <a:defRPr/>
            </a:lvl4pPr>
            <a:lvl5pPr indent="-320039" lvl="4" marL="2286000" algn="l">
              <a:lnSpc>
                <a:spcPct val="120000"/>
              </a:lnSpc>
              <a:spcBef>
                <a:spcPts val="5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40"/>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0"/>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0"/>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100" name="Google Shape;100;p40"/>
          <p:cNvCxnSpPr/>
          <p:nvPr/>
        </p:nvCxnSpPr>
        <p:spPr>
          <a:xfrm rot="10800000">
            <a:off x="571500" y="1780979"/>
            <a:ext cx="110598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1" name="Shape 101"/>
        <p:cNvGrpSpPr/>
        <p:nvPr/>
      </p:nvGrpSpPr>
      <p:grpSpPr>
        <a:xfrm>
          <a:off x="0" y="0"/>
          <a:ext cx="0" cy="0"/>
          <a:chOff x="0" y="0"/>
          <a:chExt cx="0" cy="0"/>
        </a:xfrm>
      </p:grpSpPr>
      <p:sp>
        <p:nvSpPr>
          <p:cNvPr id="102" name="Google Shape;102;p41"/>
          <p:cNvSpPr txBox="1"/>
          <p:nvPr>
            <p:ph type="title"/>
          </p:nvPr>
        </p:nvSpPr>
        <p:spPr>
          <a:xfrm rot="5400000">
            <a:off x="7778025" y="2197179"/>
            <a:ext cx="5283785" cy="24839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41"/>
          <p:cNvSpPr txBox="1"/>
          <p:nvPr>
            <p:ph idx="1" type="body"/>
          </p:nvPr>
        </p:nvSpPr>
        <p:spPr>
          <a:xfrm rot="5400000">
            <a:off x="1974738" y="-611393"/>
            <a:ext cx="5283785" cy="8101072"/>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dk1"/>
              </a:buClr>
              <a:buSzPts val="1440"/>
              <a:buChar char="•"/>
              <a:defRPr/>
            </a:lvl1pPr>
            <a:lvl2pPr indent="-320040" lvl="1" marL="914400" algn="l">
              <a:lnSpc>
                <a:spcPct val="120000"/>
              </a:lnSpc>
              <a:spcBef>
                <a:spcPts val="500"/>
              </a:spcBef>
              <a:spcAft>
                <a:spcPts val="0"/>
              </a:spcAft>
              <a:buClr>
                <a:schemeClr val="dk1"/>
              </a:buClr>
              <a:buSzPts val="1440"/>
              <a:buChar char="–"/>
              <a:defRPr/>
            </a:lvl2pPr>
            <a:lvl3pPr indent="-320039" lvl="2" marL="1371600" algn="l">
              <a:lnSpc>
                <a:spcPct val="120000"/>
              </a:lnSpc>
              <a:spcBef>
                <a:spcPts val="500"/>
              </a:spcBef>
              <a:spcAft>
                <a:spcPts val="0"/>
              </a:spcAft>
              <a:buClr>
                <a:schemeClr val="dk1"/>
              </a:buClr>
              <a:buSzPts val="1440"/>
              <a:buChar char="•"/>
              <a:defRPr/>
            </a:lvl3pPr>
            <a:lvl4pPr indent="-320039" lvl="3" marL="1828800" algn="l">
              <a:lnSpc>
                <a:spcPct val="120000"/>
              </a:lnSpc>
              <a:spcBef>
                <a:spcPts val="500"/>
              </a:spcBef>
              <a:spcAft>
                <a:spcPts val="0"/>
              </a:spcAft>
              <a:buClr>
                <a:schemeClr val="dk1"/>
              </a:buClr>
              <a:buSzPts val="1440"/>
              <a:buChar char="–"/>
              <a:defRPr/>
            </a:lvl4pPr>
            <a:lvl5pPr indent="-320039" lvl="4" marL="2286000" algn="l">
              <a:lnSpc>
                <a:spcPct val="120000"/>
              </a:lnSpc>
              <a:spcBef>
                <a:spcPts val="5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41"/>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1"/>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1"/>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107" name="Google Shape;107;p41"/>
          <p:cNvCxnSpPr/>
          <p:nvPr/>
        </p:nvCxnSpPr>
        <p:spPr>
          <a:xfrm rot="10800000">
            <a:off x="566094" y="57711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108" name="Google Shape;108;p41"/>
          <p:cNvCxnSpPr/>
          <p:nvPr/>
        </p:nvCxnSpPr>
        <p:spPr>
          <a:xfrm rot="10800000">
            <a:off x="8875226" y="571500"/>
            <a:ext cx="0" cy="5711495"/>
          </a:xfrm>
          <a:prstGeom prst="straightConnector1">
            <a:avLst/>
          </a:prstGeom>
          <a:noFill/>
          <a:ln cap="flat" cmpd="sng" w="9525">
            <a:solidFill>
              <a:schemeClr val="dk1"/>
            </a:solidFill>
            <a:prstDash val="solid"/>
            <a:miter lim="800000"/>
            <a:headEnd len="sm" w="sm" type="none"/>
            <a:tailEnd len="sm" w="sm" type="none"/>
          </a:ln>
        </p:spPr>
      </p:cxnSp>
      <p:cxnSp>
        <p:nvCxnSpPr>
          <p:cNvPr id="109" name="Google Shape;109;p41"/>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2"/>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dk1"/>
              </a:buClr>
              <a:buSzPts val="1440"/>
              <a:buChar char="•"/>
              <a:defRPr/>
            </a:lvl1pPr>
            <a:lvl2pPr indent="-320040" lvl="1" marL="914400" algn="l">
              <a:lnSpc>
                <a:spcPct val="120000"/>
              </a:lnSpc>
              <a:spcBef>
                <a:spcPts val="500"/>
              </a:spcBef>
              <a:spcAft>
                <a:spcPts val="0"/>
              </a:spcAft>
              <a:buClr>
                <a:schemeClr val="dk1"/>
              </a:buClr>
              <a:buSzPts val="1440"/>
              <a:buChar char="–"/>
              <a:defRPr/>
            </a:lvl2pPr>
            <a:lvl3pPr indent="-320039" lvl="2" marL="1371600" algn="l">
              <a:lnSpc>
                <a:spcPct val="120000"/>
              </a:lnSpc>
              <a:spcBef>
                <a:spcPts val="500"/>
              </a:spcBef>
              <a:spcAft>
                <a:spcPts val="0"/>
              </a:spcAft>
              <a:buClr>
                <a:schemeClr val="dk1"/>
              </a:buClr>
              <a:buSzPts val="1440"/>
              <a:buChar char="•"/>
              <a:defRPr/>
            </a:lvl3pPr>
            <a:lvl4pPr indent="-320039" lvl="3" marL="1828800" algn="l">
              <a:lnSpc>
                <a:spcPct val="120000"/>
              </a:lnSpc>
              <a:spcBef>
                <a:spcPts val="500"/>
              </a:spcBef>
              <a:spcAft>
                <a:spcPts val="0"/>
              </a:spcAft>
              <a:buClr>
                <a:schemeClr val="dk1"/>
              </a:buClr>
              <a:buSzPts val="1440"/>
              <a:buChar char="–"/>
              <a:defRPr/>
            </a:lvl4pPr>
            <a:lvl5pPr indent="-320039" lvl="4" marL="2286000" algn="l">
              <a:lnSpc>
                <a:spcPct val="120000"/>
              </a:lnSpc>
              <a:spcBef>
                <a:spcPts val="5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32"/>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3" name="Shape 33"/>
        <p:cNvGrpSpPr/>
        <p:nvPr/>
      </p:nvGrpSpPr>
      <p:grpSpPr>
        <a:xfrm>
          <a:off x="0" y="0"/>
          <a:ext cx="0" cy="0"/>
          <a:chOff x="0" y="0"/>
          <a:chExt cx="0" cy="0"/>
        </a:xfrm>
      </p:grpSpPr>
      <p:sp>
        <p:nvSpPr>
          <p:cNvPr id="34" name="Google Shape;34;p33"/>
          <p:cNvSpPr txBox="1"/>
          <p:nvPr>
            <p:ph type="title"/>
          </p:nvPr>
        </p:nvSpPr>
        <p:spPr>
          <a:xfrm>
            <a:off x="571500" y="914255"/>
            <a:ext cx="6867115" cy="500947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Batang"/>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3"/>
          <p:cNvSpPr txBox="1"/>
          <p:nvPr>
            <p:ph idx="1" type="body"/>
          </p:nvPr>
        </p:nvSpPr>
        <p:spPr>
          <a:xfrm>
            <a:off x="9239817" y="914399"/>
            <a:ext cx="2370268" cy="2670273"/>
          </a:xfrm>
          <a:prstGeom prst="rect">
            <a:avLst/>
          </a:prstGeom>
          <a:noFill/>
          <a:ln>
            <a:noFill/>
          </a:ln>
        </p:spPr>
        <p:txBody>
          <a:bodyPr anchorCtr="0" anchor="t" bIns="45700" lIns="91425" spcFirstLastPara="1" rIns="91425" wrap="square" tIns="45700">
            <a:normAutofit/>
          </a:bodyPr>
          <a:lstStyle>
            <a:lvl1pPr indent="-228600" lvl="0" marL="457200" algn="l">
              <a:lnSpc>
                <a:spcPct val="130000"/>
              </a:lnSpc>
              <a:spcBef>
                <a:spcPts val="1000"/>
              </a:spcBef>
              <a:spcAft>
                <a:spcPts val="0"/>
              </a:spcAft>
              <a:buClr>
                <a:schemeClr val="dk1"/>
              </a:buClr>
              <a:buSzPts val="1120"/>
              <a:buNone/>
              <a:defRPr sz="1400" cap="none">
                <a:solidFill>
                  <a:schemeClr val="dk1"/>
                </a:solidFill>
              </a:defRPr>
            </a:lvl1pPr>
            <a:lvl2pPr indent="-228600" lvl="1" marL="914400" algn="l">
              <a:lnSpc>
                <a:spcPct val="120000"/>
              </a:lnSpc>
              <a:spcBef>
                <a:spcPts val="500"/>
              </a:spcBef>
              <a:spcAft>
                <a:spcPts val="0"/>
              </a:spcAft>
              <a:buClr>
                <a:srgbClr val="888888"/>
              </a:buClr>
              <a:buSzPts val="1600"/>
              <a:buNone/>
              <a:defRPr sz="2000">
                <a:solidFill>
                  <a:srgbClr val="888888"/>
                </a:solidFill>
              </a:defRPr>
            </a:lvl2pPr>
            <a:lvl3pPr indent="-228600" lvl="2" marL="1371600" algn="l">
              <a:lnSpc>
                <a:spcPct val="120000"/>
              </a:lnSpc>
              <a:spcBef>
                <a:spcPts val="500"/>
              </a:spcBef>
              <a:spcAft>
                <a:spcPts val="0"/>
              </a:spcAft>
              <a:buClr>
                <a:srgbClr val="888888"/>
              </a:buClr>
              <a:buSzPts val="1440"/>
              <a:buNone/>
              <a:defRPr sz="1800">
                <a:solidFill>
                  <a:srgbClr val="888888"/>
                </a:solidFill>
              </a:defRPr>
            </a:lvl3pPr>
            <a:lvl4pPr indent="-228600" lvl="3" marL="1828800" algn="l">
              <a:lnSpc>
                <a:spcPct val="120000"/>
              </a:lnSpc>
              <a:spcBef>
                <a:spcPts val="500"/>
              </a:spcBef>
              <a:spcAft>
                <a:spcPts val="0"/>
              </a:spcAft>
              <a:buClr>
                <a:srgbClr val="888888"/>
              </a:buClr>
              <a:buSzPts val="1280"/>
              <a:buNone/>
              <a:defRPr sz="1600">
                <a:solidFill>
                  <a:srgbClr val="888888"/>
                </a:solidFill>
              </a:defRPr>
            </a:lvl4pPr>
            <a:lvl5pPr indent="-228600" lvl="4" marL="2286000" algn="l">
              <a:lnSpc>
                <a:spcPct val="120000"/>
              </a:lnSpc>
              <a:spcBef>
                <a:spcPts val="500"/>
              </a:spcBef>
              <a:spcAft>
                <a:spcPts val="0"/>
              </a:spcAft>
              <a:buClr>
                <a:srgbClr val="888888"/>
              </a:buClr>
              <a:buSzPts val="128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33"/>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3"/>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3"/>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39" name="Google Shape;39;p33"/>
          <p:cNvCxnSpPr/>
          <p:nvPr/>
        </p:nvCxnSpPr>
        <p:spPr>
          <a:xfrm>
            <a:off x="8872625"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40" name="Google Shape;40;p33"/>
          <p:cNvCxnSpPr/>
          <p:nvPr/>
        </p:nvCxnSpPr>
        <p:spPr>
          <a:xfrm rot="10800000">
            <a:off x="566094"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41" name="Google Shape;41;p33"/>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34"/>
          <p:cNvSpPr txBox="1"/>
          <p:nvPr>
            <p:ph type="title"/>
          </p:nvPr>
        </p:nvSpPr>
        <p:spPr>
          <a:xfrm>
            <a:off x="571500" y="709684"/>
            <a:ext cx="11049000" cy="10571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4"/>
          <p:cNvSpPr txBox="1"/>
          <p:nvPr>
            <p:ph idx="1" type="body"/>
          </p:nvPr>
        </p:nvSpPr>
        <p:spPr>
          <a:xfrm>
            <a:off x="579447" y="2074990"/>
            <a:ext cx="5181600" cy="4101972"/>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dk1"/>
              </a:buClr>
              <a:buSzPts val="1440"/>
              <a:buChar char="•"/>
              <a:defRPr/>
            </a:lvl1pPr>
            <a:lvl2pPr indent="-320040" lvl="1" marL="914400" algn="l">
              <a:lnSpc>
                <a:spcPct val="120000"/>
              </a:lnSpc>
              <a:spcBef>
                <a:spcPts val="500"/>
              </a:spcBef>
              <a:spcAft>
                <a:spcPts val="0"/>
              </a:spcAft>
              <a:buClr>
                <a:schemeClr val="dk1"/>
              </a:buClr>
              <a:buSzPts val="1440"/>
              <a:buChar char="–"/>
              <a:defRPr/>
            </a:lvl2pPr>
            <a:lvl3pPr indent="-320039" lvl="2" marL="1371600" algn="l">
              <a:lnSpc>
                <a:spcPct val="120000"/>
              </a:lnSpc>
              <a:spcBef>
                <a:spcPts val="500"/>
              </a:spcBef>
              <a:spcAft>
                <a:spcPts val="0"/>
              </a:spcAft>
              <a:buClr>
                <a:schemeClr val="dk1"/>
              </a:buClr>
              <a:buSzPts val="1440"/>
              <a:buChar char="•"/>
              <a:defRPr/>
            </a:lvl3pPr>
            <a:lvl4pPr indent="-320039" lvl="3" marL="1828800" algn="l">
              <a:lnSpc>
                <a:spcPct val="120000"/>
              </a:lnSpc>
              <a:spcBef>
                <a:spcPts val="500"/>
              </a:spcBef>
              <a:spcAft>
                <a:spcPts val="0"/>
              </a:spcAft>
              <a:buClr>
                <a:schemeClr val="dk1"/>
              </a:buClr>
              <a:buSzPts val="1440"/>
              <a:buChar char="–"/>
              <a:defRPr/>
            </a:lvl4pPr>
            <a:lvl5pPr indent="-320039" lvl="4" marL="2286000" algn="l">
              <a:lnSpc>
                <a:spcPct val="120000"/>
              </a:lnSpc>
              <a:spcBef>
                <a:spcPts val="5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4"/>
          <p:cNvSpPr txBox="1"/>
          <p:nvPr>
            <p:ph idx="2" type="body"/>
          </p:nvPr>
        </p:nvSpPr>
        <p:spPr>
          <a:xfrm>
            <a:off x="6447082" y="2074990"/>
            <a:ext cx="5181600" cy="4101972"/>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dk1"/>
              </a:buClr>
              <a:buSzPts val="1440"/>
              <a:buChar char="•"/>
              <a:defRPr/>
            </a:lvl1pPr>
            <a:lvl2pPr indent="-320040" lvl="1" marL="914400" algn="l">
              <a:lnSpc>
                <a:spcPct val="120000"/>
              </a:lnSpc>
              <a:spcBef>
                <a:spcPts val="500"/>
              </a:spcBef>
              <a:spcAft>
                <a:spcPts val="0"/>
              </a:spcAft>
              <a:buClr>
                <a:schemeClr val="dk1"/>
              </a:buClr>
              <a:buSzPts val="1440"/>
              <a:buChar char="–"/>
              <a:defRPr/>
            </a:lvl2pPr>
            <a:lvl3pPr indent="-320039" lvl="2" marL="1371600" algn="l">
              <a:lnSpc>
                <a:spcPct val="120000"/>
              </a:lnSpc>
              <a:spcBef>
                <a:spcPts val="500"/>
              </a:spcBef>
              <a:spcAft>
                <a:spcPts val="0"/>
              </a:spcAft>
              <a:buClr>
                <a:schemeClr val="dk1"/>
              </a:buClr>
              <a:buSzPts val="1440"/>
              <a:buChar char="•"/>
              <a:defRPr/>
            </a:lvl3pPr>
            <a:lvl4pPr indent="-320039" lvl="3" marL="1828800" algn="l">
              <a:lnSpc>
                <a:spcPct val="120000"/>
              </a:lnSpc>
              <a:spcBef>
                <a:spcPts val="500"/>
              </a:spcBef>
              <a:spcAft>
                <a:spcPts val="0"/>
              </a:spcAft>
              <a:buClr>
                <a:schemeClr val="dk1"/>
              </a:buClr>
              <a:buSzPts val="1440"/>
              <a:buChar char="–"/>
              <a:defRPr/>
            </a:lvl4pPr>
            <a:lvl5pPr indent="-320039" lvl="4" marL="2286000" algn="l">
              <a:lnSpc>
                <a:spcPct val="120000"/>
              </a:lnSpc>
              <a:spcBef>
                <a:spcPts val="5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4"/>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49" name="Google Shape;49;p34"/>
          <p:cNvCxnSpPr/>
          <p:nvPr/>
        </p:nvCxnSpPr>
        <p:spPr>
          <a:xfrm rot="10800000">
            <a:off x="6101405" y="1883336"/>
            <a:ext cx="0" cy="4399659"/>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35"/>
          <p:cNvSpPr txBox="1"/>
          <p:nvPr>
            <p:ph type="title"/>
          </p:nvPr>
        </p:nvSpPr>
        <p:spPr>
          <a:xfrm>
            <a:off x="583469" y="699118"/>
            <a:ext cx="11025062" cy="106360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35"/>
          <p:cNvSpPr txBox="1"/>
          <p:nvPr>
            <p:ph idx="1" type="body"/>
          </p:nvPr>
        </p:nvSpPr>
        <p:spPr>
          <a:xfrm>
            <a:off x="583468" y="2022883"/>
            <a:ext cx="5230469" cy="56407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280"/>
              <a:buNone/>
              <a:defRPr b="1" sz="1600" cap="none"/>
            </a:lvl1pPr>
            <a:lvl2pPr indent="-228600" lvl="1" marL="914400" algn="l">
              <a:lnSpc>
                <a:spcPct val="120000"/>
              </a:lnSpc>
              <a:spcBef>
                <a:spcPts val="500"/>
              </a:spcBef>
              <a:spcAft>
                <a:spcPts val="0"/>
              </a:spcAft>
              <a:buClr>
                <a:schemeClr val="dk1"/>
              </a:buClr>
              <a:buSzPts val="1600"/>
              <a:buNone/>
              <a:defRPr b="1" sz="2000"/>
            </a:lvl2pPr>
            <a:lvl3pPr indent="-228600" lvl="2" marL="1371600" algn="l">
              <a:lnSpc>
                <a:spcPct val="120000"/>
              </a:lnSpc>
              <a:spcBef>
                <a:spcPts val="500"/>
              </a:spcBef>
              <a:spcAft>
                <a:spcPts val="0"/>
              </a:spcAft>
              <a:buClr>
                <a:schemeClr val="dk1"/>
              </a:buClr>
              <a:buSzPts val="1440"/>
              <a:buNone/>
              <a:defRPr b="1" sz="1800"/>
            </a:lvl3pPr>
            <a:lvl4pPr indent="-228600" lvl="3" marL="1828800" algn="l">
              <a:lnSpc>
                <a:spcPct val="120000"/>
              </a:lnSpc>
              <a:spcBef>
                <a:spcPts val="500"/>
              </a:spcBef>
              <a:spcAft>
                <a:spcPts val="0"/>
              </a:spcAft>
              <a:buClr>
                <a:schemeClr val="dk1"/>
              </a:buClr>
              <a:buSzPts val="1280"/>
              <a:buNone/>
              <a:defRPr b="1" sz="1600"/>
            </a:lvl4pPr>
            <a:lvl5pPr indent="-228600" lvl="4" marL="2286000" algn="l">
              <a:lnSpc>
                <a:spcPct val="120000"/>
              </a:lnSpc>
              <a:spcBef>
                <a:spcPts val="500"/>
              </a:spcBef>
              <a:spcAft>
                <a:spcPts val="0"/>
              </a:spcAft>
              <a:buClr>
                <a:schemeClr val="dk1"/>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35"/>
          <p:cNvSpPr txBox="1"/>
          <p:nvPr>
            <p:ph idx="2" type="body"/>
          </p:nvPr>
        </p:nvSpPr>
        <p:spPr>
          <a:xfrm>
            <a:off x="583469" y="2866031"/>
            <a:ext cx="5157787" cy="3227685"/>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dk1"/>
              </a:buClr>
              <a:buSzPts val="1440"/>
              <a:buChar char="•"/>
              <a:defRPr/>
            </a:lvl1pPr>
            <a:lvl2pPr indent="-320040" lvl="1" marL="914400" algn="l">
              <a:lnSpc>
                <a:spcPct val="120000"/>
              </a:lnSpc>
              <a:spcBef>
                <a:spcPts val="500"/>
              </a:spcBef>
              <a:spcAft>
                <a:spcPts val="0"/>
              </a:spcAft>
              <a:buClr>
                <a:schemeClr val="dk1"/>
              </a:buClr>
              <a:buSzPts val="1440"/>
              <a:buChar char="–"/>
              <a:defRPr/>
            </a:lvl2pPr>
            <a:lvl3pPr indent="-320039" lvl="2" marL="1371600" algn="l">
              <a:lnSpc>
                <a:spcPct val="120000"/>
              </a:lnSpc>
              <a:spcBef>
                <a:spcPts val="500"/>
              </a:spcBef>
              <a:spcAft>
                <a:spcPts val="0"/>
              </a:spcAft>
              <a:buClr>
                <a:schemeClr val="dk1"/>
              </a:buClr>
              <a:buSzPts val="1440"/>
              <a:buChar char="•"/>
              <a:defRPr/>
            </a:lvl3pPr>
            <a:lvl4pPr indent="-320039" lvl="3" marL="1828800" algn="l">
              <a:lnSpc>
                <a:spcPct val="120000"/>
              </a:lnSpc>
              <a:spcBef>
                <a:spcPts val="500"/>
              </a:spcBef>
              <a:spcAft>
                <a:spcPts val="0"/>
              </a:spcAft>
              <a:buClr>
                <a:schemeClr val="dk1"/>
              </a:buClr>
              <a:buSzPts val="1440"/>
              <a:buChar char="–"/>
              <a:defRPr/>
            </a:lvl4pPr>
            <a:lvl5pPr indent="-320039" lvl="4" marL="2286000" algn="l">
              <a:lnSpc>
                <a:spcPct val="120000"/>
              </a:lnSpc>
              <a:spcBef>
                <a:spcPts val="5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5"/>
          <p:cNvSpPr txBox="1"/>
          <p:nvPr>
            <p:ph idx="3" type="body"/>
          </p:nvPr>
        </p:nvSpPr>
        <p:spPr>
          <a:xfrm>
            <a:off x="6441470" y="2022883"/>
            <a:ext cx="5183188" cy="56408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280"/>
              <a:buNone/>
              <a:defRPr b="1" sz="1600" cap="none"/>
            </a:lvl1pPr>
            <a:lvl2pPr indent="-228600" lvl="1" marL="914400" algn="l">
              <a:lnSpc>
                <a:spcPct val="120000"/>
              </a:lnSpc>
              <a:spcBef>
                <a:spcPts val="500"/>
              </a:spcBef>
              <a:spcAft>
                <a:spcPts val="0"/>
              </a:spcAft>
              <a:buClr>
                <a:schemeClr val="dk1"/>
              </a:buClr>
              <a:buSzPts val="1600"/>
              <a:buNone/>
              <a:defRPr b="1" sz="2000"/>
            </a:lvl2pPr>
            <a:lvl3pPr indent="-228600" lvl="2" marL="1371600" algn="l">
              <a:lnSpc>
                <a:spcPct val="120000"/>
              </a:lnSpc>
              <a:spcBef>
                <a:spcPts val="500"/>
              </a:spcBef>
              <a:spcAft>
                <a:spcPts val="0"/>
              </a:spcAft>
              <a:buClr>
                <a:schemeClr val="dk1"/>
              </a:buClr>
              <a:buSzPts val="1440"/>
              <a:buNone/>
              <a:defRPr b="1" sz="1800"/>
            </a:lvl3pPr>
            <a:lvl4pPr indent="-228600" lvl="3" marL="1828800" algn="l">
              <a:lnSpc>
                <a:spcPct val="120000"/>
              </a:lnSpc>
              <a:spcBef>
                <a:spcPts val="500"/>
              </a:spcBef>
              <a:spcAft>
                <a:spcPts val="0"/>
              </a:spcAft>
              <a:buClr>
                <a:schemeClr val="dk1"/>
              </a:buClr>
              <a:buSzPts val="1280"/>
              <a:buNone/>
              <a:defRPr b="1" sz="1600"/>
            </a:lvl4pPr>
            <a:lvl5pPr indent="-228600" lvl="4" marL="2286000" algn="l">
              <a:lnSpc>
                <a:spcPct val="120000"/>
              </a:lnSpc>
              <a:spcBef>
                <a:spcPts val="500"/>
              </a:spcBef>
              <a:spcAft>
                <a:spcPts val="0"/>
              </a:spcAft>
              <a:buClr>
                <a:schemeClr val="dk1"/>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35"/>
          <p:cNvSpPr txBox="1"/>
          <p:nvPr>
            <p:ph idx="4" type="body"/>
          </p:nvPr>
        </p:nvSpPr>
        <p:spPr>
          <a:xfrm>
            <a:off x="6441470" y="2866031"/>
            <a:ext cx="5183188" cy="3227685"/>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dk1"/>
              </a:buClr>
              <a:buSzPts val="1440"/>
              <a:buChar char="•"/>
              <a:defRPr/>
            </a:lvl1pPr>
            <a:lvl2pPr indent="-320040" lvl="1" marL="914400" algn="l">
              <a:lnSpc>
                <a:spcPct val="120000"/>
              </a:lnSpc>
              <a:spcBef>
                <a:spcPts val="500"/>
              </a:spcBef>
              <a:spcAft>
                <a:spcPts val="0"/>
              </a:spcAft>
              <a:buClr>
                <a:schemeClr val="dk1"/>
              </a:buClr>
              <a:buSzPts val="1440"/>
              <a:buChar char="–"/>
              <a:defRPr/>
            </a:lvl2pPr>
            <a:lvl3pPr indent="-320039" lvl="2" marL="1371600" algn="l">
              <a:lnSpc>
                <a:spcPct val="120000"/>
              </a:lnSpc>
              <a:spcBef>
                <a:spcPts val="500"/>
              </a:spcBef>
              <a:spcAft>
                <a:spcPts val="0"/>
              </a:spcAft>
              <a:buClr>
                <a:schemeClr val="dk1"/>
              </a:buClr>
              <a:buSzPts val="1440"/>
              <a:buChar char="•"/>
              <a:defRPr/>
            </a:lvl3pPr>
            <a:lvl4pPr indent="-320039" lvl="3" marL="1828800" algn="l">
              <a:lnSpc>
                <a:spcPct val="120000"/>
              </a:lnSpc>
              <a:spcBef>
                <a:spcPts val="500"/>
              </a:spcBef>
              <a:spcAft>
                <a:spcPts val="0"/>
              </a:spcAft>
              <a:buClr>
                <a:schemeClr val="dk1"/>
              </a:buClr>
              <a:buSzPts val="1440"/>
              <a:buChar char="–"/>
              <a:defRPr/>
            </a:lvl4pPr>
            <a:lvl5pPr indent="-320039" lvl="4" marL="2286000" algn="l">
              <a:lnSpc>
                <a:spcPct val="120000"/>
              </a:lnSpc>
              <a:spcBef>
                <a:spcPts val="5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5"/>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5"/>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59" name="Google Shape;59;p35"/>
          <p:cNvCxnSpPr/>
          <p:nvPr/>
        </p:nvCxnSpPr>
        <p:spPr>
          <a:xfrm rot="10800000">
            <a:off x="6101405" y="1883336"/>
            <a:ext cx="0" cy="4399660"/>
          </a:xfrm>
          <a:prstGeom prst="straightConnector1">
            <a:avLst/>
          </a:prstGeom>
          <a:noFill/>
          <a:ln cap="flat" cmpd="sng" w="9525">
            <a:solidFill>
              <a:schemeClr val="dk1"/>
            </a:solidFill>
            <a:prstDash val="solid"/>
            <a:miter lim="800000"/>
            <a:headEnd len="sm" w="sm" type="none"/>
            <a:tailEnd len="sm" w="sm" type="none"/>
          </a:ln>
        </p:spPr>
      </p:cxnSp>
      <p:cxnSp>
        <p:nvCxnSpPr>
          <p:cNvPr id="60" name="Google Shape;60;p35"/>
          <p:cNvCxnSpPr/>
          <p:nvPr/>
        </p:nvCxnSpPr>
        <p:spPr>
          <a:xfrm rot="10800000">
            <a:off x="577485" y="2738598"/>
            <a:ext cx="110598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61" name="Shape 61"/>
        <p:cNvGrpSpPr/>
        <p:nvPr/>
      </p:nvGrpSpPr>
      <p:grpSpPr>
        <a:xfrm>
          <a:off x="0" y="0"/>
          <a:ext cx="0" cy="0"/>
          <a:chOff x="0" y="0"/>
          <a:chExt cx="0" cy="0"/>
        </a:xfrm>
      </p:grpSpPr>
      <p:sp>
        <p:nvSpPr>
          <p:cNvPr id="62" name="Google Shape;62;p36"/>
          <p:cNvSpPr txBox="1"/>
          <p:nvPr>
            <p:ph type="title"/>
          </p:nvPr>
        </p:nvSpPr>
        <p:spPr>
          <a:xfrm>
            <a:off x="571500" y="717452"/>
            <a:ext cx="11049000" cy="116183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6"/>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6"/>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66" name="Google Shape;66;p36"/>
          <p:cNvCxnSpPr/>
          <p:nvPr/>
        </p:nvCxnSpPr>
        <p:spPr>
          <a:xfrm rot="10800000">
            <a:off x="577485"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67" name="Google Shape;67;p36"/>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8" name="Shape 68"/>
        <p:cNvGrpSpPr/>
        <p:nvPr/>
      </p:nvGrpSpPr>
      <p:grpSpPr>
        <a:xfrm>
          <a:off x="0" y="0"/>
          <a:ext cx="0" cy="0"/>
          <a:chOff x="0" y="0"/>
          <a:chExt cx="0" cy="0"/>
        </a:xfrm>
      </p:grpSpPr>
      <p:sp>
        <p:nvSpPr>
          <p:cNvPr id="69" name="Google Shape;69;p37"/>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7"/>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2" name="Shape 72"/>
        <p:cNvGrpSpPr/>
        <p:nvPr/>
      </p:nvGrpSpPr>
      <p:grpSpPr>
        <a:xfrm>
          <a:off x="0" y="0"/>
          <a:ext cx="0" cy="0"/>
          <a:chOff x="0" y="0"/>
          <a:chExt cx="0" cy="0"/>
        </a:xfrm>
      </p:grpSpPr>
      <p:sp>
        <p:nvSpPr>
          <p:cNvPr id="73" name="Google Shape;73;p38"/>
          <p:cNvSpPr txBox="1"/>
          <p:nvPr>
            <p:ph type="title"/>
          </p:nvPr>
        </p:nvSpPr>
        <p:spPr>
          <a:xfrm>
            <a:off x="572201" y="810344"/>
            <a:ext cx="3478084" cy="14080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Batang"/>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8"/>
          <p:cNvSpPr txBox="1"/>
          <p:nvPr>
            <p:ph idx="1" type="body"/>
          </p:nvPr>
        </p:nvSpPr>
        <p:spPr>
          <a:xfrm>
            <a:off x="4919809" y="931232"/>
            <a:ext cx="6700679" cy="5079369"/>
          </a:xfrm>
          <a:prstGeom prst="rect">
            <a:avLst/>
          </a:prstGeom>
          <a:noFill/>
          <a:ln>
            <a:noFill/>
          </a:ln>
        </p:spPr>
        <p:txBody>
          <a:bodyPr anchorCtr="0" anchor="t" bIns="45700" lIns="91425" spcFirstLastPara="1" rIns="91425" wrap="square" tIns="45700">
            <a:normAutofit/>
          </a:bodyPr>
          <a:lstStyle>
            <a:lvl1pPr indent="-391160" lvl="0" marL="457200" algn="l">
              <a:lnSpc>
                <a:spcPct val="120000"/>
              </a:lnSpc>
              <a:spcBef>
                <a:spcPts val="1000"/>
              </a:spcBef>
              <a:spcAft>
                <a:spcPts val="0"/>
              </a:spcAft>
              <a:buClr>
                <a:schemeClr val="dk1"/>
              </a:buClr>
              <a:buSzPts val="2560"/>
              <a:buChar char="•"/>
              <a:defRPr sz="3200"/>
            </a:lvl1pPr>
            <a:lvl2pPr indent="-370840" lvl="1" marL="914400" algn="l">
              <a:lnSpc>
                <a:spcPct val="120000"/>
              </a:lnSpc>
              <a:spcBef>
                <a:spcPts val="500"/>
              </a:spcBef>
              <a:spcAft>
                <a:spcPts val="0"/>
              </a:spcAft>
              <a:buClr>
                <a:schemeClr val="dk1"/>
              </a:buClr>
              <a:buSzPts val="2240"/>
              <a:buChar char="–"/>
              <a:defRPr sz="2800"/>
            </a:lvl2pPr>
            <a:lvl3pPr indent="-350519" lvl="2" marL="1371600" algn="l">
              <a:lnSpc>
                <a:spcPct val="120000"/>
              </a:lnSpc>
              <a:spcBef>
                <a:spcPts val="500"/>
              </a:spcBef>
              <a:spcAft>
                <a:spcPts val="0"/>
              </a:spcAft>
              <a:buClr>
                <a:schemeClr val="dk1"/>
              </a:buClr>
              <a:buSzPts val="1920"/>
              <a:buChar char="•"/>
              <a:defRPr sz="2400"/>
            </a:lvl3pPr>
            <a:lvl4pPr indent="-330200" lvl="3" marL="1828800" algn="l">
              <a:lnSpc>
                <a:spcPct val="120000"/>
              </a:lnSpc>
              <a:spcBef>
                <a:spcPts val="500"/>
              </a:spcBef>
              <a:spcAft>
                <a:spcPts val="0"/>
              </a:spcAft>
              <a:buClr>
                <a:schemeClr val="dk1"/>
              </a:buClr>
              <a:buSzPts val="1600"/>
              <a:buChar char="–"/>
              <a:defRPr sz="2000"/>
            </a:lvl4pPr>
            <a:lvl5pPr indent="-330200" lvl="4" marL="2286000" algn="l">
              <a:lnSpc>
                <a:spcPct val="120000"/>
              </a:lnSpc>
              <a:spcBef>
                <a:spcPts val="500"/>
              </a:spcBef>
              <a:spcAft>
                <a:spcPts val="0"/>
              </a:spcAft>
              <a:buClr>
                <a:schemeClr val="dk1"/>
              </a:buClr>
              <a:buSzPts val="16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 name="Google Shape;75;p38"/>
          <p:cNvSpPr txBox="1"/>
          <p:nvPr>
            <p:ph idx="2" type="body"/>
          </p:nvPr>
        </p:nvSpPr>
        <p:spPr>
          <a:xfrm>
            <a:off x="571500" y="2578608"/>
            <a:ext cx="3478783" cy="34172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280"/>
              <a:buNone/>
              <a:defRPr sz="1600"/>
            </a:lvl1pPr>
            <a:lvl2pPr indent="-228600" lvl="1" marL="914400" algn="l">
              <a:lnSpc>
                <a:spcPct val="120000"/>
              </a:lnSpc>
              <a:spcBef>
                <a:spcPts val="500"/>
              </a:spcBef>
              <a:spcAft>
                <a:spcPts val="0"/>
              </a:spcAft>
              <a:buClr>
                <a:schemeClr val="dk1"/>
              </a:buClr>
              <a:buSzPts val="1120"/>
              <a:buNone/>
              <a:defRPr sz="1400"/>
            </a:lvl2pPr>
            <a:lvl3pPr indent="-228600" lvl="2" marL="1371600" algn="l">
              <a:lnSpc>
                <a:spcPct val="120000"/>
              </a:lnSpc>
              <a:spcBef>
                <a:spcPts val="500"/>
              </a:spcBef>
              <a:spcAft>
                <a:spcPts val="0"/>
              </a:spcAft>
              <a:buClr>
                <a:schemeClr val="dk1"/>
              </a:buClr>
              <a:buSzPts val="960"/>
              <a:buNone/>
              <a:defRPr sz="1200"/>
            </a:lvl3pPr>
            <a:lvl4pPr indent="-228600" lvl="3" marL="1828800" algn="l">
              <a:lnSpc>
                <a:spcPct val="120000"/>
              </a:lnSpc>
              <a:spcBef>
                <a:spcPts val="500"/>
              </a:spcBef>
              <a:spcAft>
                <a:spcPts val="0"/>
              </a:spcAft>
              <a:buClr>
                <a:schemeClr val="dk1"/>
              </a:buClr>
              <a:buSzPts val="800"/>
              <a:buNone/>
              <a:defRPr sz="1000"/>
            </a:lvl4pPr>
            <a:lvl5pPr indent="-228600" lvl="4" marL="2286000" algn="l">
              <a:lnSpc>
                <a:spcPct val="120000"/>
              </a:lnSpc>
              <a:spcBef>
                <a:spcPts val="500"/>
              </a:spcBef>
              <a:spcAft>
                <a:spcPts val="0"/>
              </a:spcAft>
              <a:buClr>
                <a:schemeClr val="dk1"/>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38"/>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8"/>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79" name="Google Shape;79;p38"/>
          <p:cNvCxnSpPr/>
          <p:nvPr/>
        </p:nvCxnSpPr>
        <p:spPr>
          <a:xfrm rot="10800000">
            <a:off x="571500"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80" name="Google Shape;80;p38"/>
          <p:cNvCxnSpPr/>
          <p:nvPr/>
        </p:nvCxnSpPr>
        <p:spPr>
          <a:xfrm rot="10800000">
            <a:off x="4419601"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81" name="Google Shape;81;p38"/>
          <p:cNvCxnSpPr/>
          <p:nvPr/>
        </p:nvCxnSpPr>
        <p:spPr>
          <a:xfrm rot="10800000">
            <a:off x="571501" y="2406845"/>
            <a:ext cx="3848100" cy="0"/>
          </a:xfrm>
          <a:prstGeom prst="straightConnector1">
            <a:avLst/>
          </a:prstGeom>
          <a:noFill/>
          <a:ln cap="flat" cmpd="sng" w="9525">
            <a:solidFill>
              <a:schemeClr val="dk1"/>
            </a:solidFill>
            <a:prstDash val="solid"/>
            <a:miter lim="800000"/>
            <a:headEnd len="sm" w="sm" type="none"/>
            <a:tailEnd len="sm" w="sm" type="none"/>
          </a:ln>
        </p:spPr>
      </p:cxnSp>
      <p:cxnSp>
        <p:nvCxnSpPr>
          <p:cNvPr id="82" name="Google Shape;82;p38"/>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3" name="Shape 83"/>
        <p:cNvGrpSpPr/>
        <p:nvPr/>
      </p:nvGrpSpPr>
      <p:grpSpPr>
        <a:xfrm>
          <a:off x="0" y="0"/>
          <a:ext cx="0" cy="0"/>
          <a:chOff x="0" y="0"/>
          <a:chExt cx="0" cy="0"/>
        </a:xfrm>
      </p:grpSpPr>
      <p:sp>
        <p:nvSpPr>
          <p:cNvPr id="84" name="Google Shape;84;p39"/>
          <p:cNvSpPr txBox="1"/>
          <p:nvPr>
            <p:ph type="title"/>
          </p:nvPr>
        </p:nvSpPr>
        <p:spPr>
          <a:xfrm>
            <a:off x="571499" y="802204"/>
            <a:ext cx="3478787" cy="14080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Batang"/>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9"/>
          <p:cNvSpPr/>
          <p:nvPr>
            <p:ph idx="2" type="pic"/>
          </p:nvPr>
        </p:nvSpPr>
        <p:spPr>
          <a:xfrm>
            <a:off x="4723467" y="847384"/>
            <a:ext cx="6907844" cy="5216813"/>
          </a:xfrm>
          <a:prstGeom prst="rect">
            <a:avLst/>
          </a:prstGeom>
          <a:noFill/>
          <a:ln>
            <a:noFill/>
          </a:ln>
        </p:spPr>
      </p:sp>
      <p:sp>
        <p:nvSpPr>
          <p:cNvPr id="86" name="Google Shape;86;p39"/>
          <p:cNvSpPr txBox="1"/>
          <p:nvPr>
            <p:ph idx="1" type="body"/>
          </p:nvPr>
        </p:nvSpPr>
        <p:spPr>
          <a:xfrm>
            <a:off x="571498" y="2574906"/>
            <a:ext cx="3478787" cy="343571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280"/>
              <a:buNone/>
              <a:defRPr sz="1600"/>
            </a:lvl1pPr>
            <a:lvl2pPr indent="-228600" lvl="1" marL="914400" algn="l">
              <a:lnSpc>
                <a:spcPct val="120000"/>
              </a:lnSpc>
              <a:spcBef>
                <a:spcPts val="500"/>
              </a:spcBef>
              <a:spcAft>
                <a:spcPts val="0"/>
              </a:spcAft>
              <a:buClr>
                <a:schemeClr val="dk1"/>
              </a:buClr>
              <a:buSzPts val="1120"/>
              <a:buNone/>
              <a:defRPr sz="1400"/>
            </a:lvl2pPr>
            <a:lvl3pPr indent="-228600" lvl="2" marL="1371600" algn="l">
              <a:lnSpc>
                <a:spcPct val="120000"/>
              </a:lnSpc>
              <a:spcBef>
                <a:spcPts val="500"/>
              </a:spcBef>
              <a:spcAft>
                <a:spcPts val="0"/>
              </a:spcAft>
              <a:buClr>
                <a:schemeClr val="dk1"/>
              </a:buClr>
              <a:buSzPts val="960"/>
              <a:buNone/>
              <a:defRPr sz="1200"/>
            </a:lvl3pPr>
            <a:lvl4pPr indent="-228600" lvl="3" marL="1828800" algn="l">
              <a:lnSpc>
                <a:spcPct val="120000"/>
              </a:lnSpc>
              <a:spcBef>
                <a:spcPts val="500"/>
              </a:spcBef>
              <a:spcAft>
                <a:spcPts val="0"/>
              </a:spcAft>
              <a:buClr>
                <a:schemeClr val="dk1"/>
              </a:buClr>
              <a:buSzPts val="800"/>
              <a:buNone/>
              <a:defRPr sz="1000"/>
            </a:lvl4pPr>
            <a:lvl5pPr indent="-228600" lvl="4" marL="2286000" algn="l">
              <a:lnSpc>
                <a:spcPct val="120000"/>
              </a:lnSpc>
              <a:spcBef>
                <a:spcPts val="500"/>
              </a:spcBef>
              <a:spcAft>
                <a:spcPts val="0"/>
              </a:spcAft>
              <a:buClr>
                <a:schemeClr val="dk1"/>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 name="Google Shape;87;p39"/>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9"/>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9"/>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90" name="Google Shape;90;p39"/>
          <p:cNvCxnSpPr/>
          <p:nvPr/>
        </p:nvCxnSpPr>
        <p:spPr>
          <a:xfrm rot="10800000">
            <a:off x="571500"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91" name="Google Shape;91;p39"/>
          <p:cNvCxnSpPr/>
          <p:nvPr/>
        </p:nvCxnSpPr>
        <p:spPr>
          <a:xfrm rot="10800000">
            <a:off x="4419601"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92" name="Google Shape;92;p39"/>
          <p:cNvCxnSpPr/>
          <p:nvPr/>
        </p:nvCxnSpPr>
        <p:spPr>
          <a:xfrm rot="10800000">
            <a:off x="571501" y="2406845"/>
            <a:ext cx="3848100" cy="0"/>
          </a:xfrm>
          <a:prstGeom prst="straightConnector1">
            <a:avLst/>
          </a:prstGeom>
          <a:noFill/>
          <a:ln cap="flat" cmpd="sng" w="9525">
            <a:solidFill>
              <a:schemeClr val="dk1"/>
            </a:solidFill>
            <a:prstDash val="solid"/>
            <a:miter lim="800000"/>
            <a:headEnd len="sm" w="sm" type="none"/>
            <a:tailEnd len="sm" w="sm" type="none"/>
          </a:ln>
        </p:spPr>
      </p:cxnSp>
      <p:cxnSp>
        <p:nvCxnSpPr>
          <p:cNvPr id="93" name="Google Shape;93;p39"/>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Batang"/>
              <a:buNone/>
              <a:defRPr b="0" i="0" sz="4000" u="none" cap="none" strike="noStrike">
                <a:solidFill>
                  <a:schemeClr val="dk1"/>
                </a:solidFill>
                <a:latin typeface="Batang"/>
                <a:ea typeface="Batang"/>
                <a:cs typeface="Batang"/>
                <a:sym typeface="Batang"/>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571499" y="2075688"/>
            <a:ext cx="11059811" cy="3818082"/>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20000"/>
              </a:lnSpc>
              <a:spcBef>
                <a:spcPts val="1000"/>
              </a:spcBef>
              <a:spcAft>
                <a:spcPts val="0"/>
              </a:spcAft>
              <a:buClr>
                <a:schemeClr val="dk1"/>
              </a:buClr>
              <a:buSzPts val="1600"/>
              <a:buFont typeface="Arial"/>
              <a:buChar char="•"/>
              <a:defRPr b="0" i="0" sz="2000" u="none" cap="none" strike="noStrike">
                <a:solidFill>
                  <a:schemeClr val="dk1"/>
                </a:solidFill>
                <a:latin typeface="Avenir"/>
                <a:ea typeface="Avenir"/>
                <a:cs typeface="Avenir"/>
                <a:sym typeface="Avenir"/>
              </a:defRPr>
            </a:lvl1pPr>
            <a:lvl2pPr indent="-320040" lvl="1" marL="914400" marR="0" rtl="0" algn="l">
              <a:lnSpc>
                <a:spcPct val="120000"/>
              </a:lnSpc>
              <a:spcBef>
                <a:spcPts val="500"/>
              </a:spcBef>
              <a:spcAft>
                <a:spcPts val="0"/>
              </a:spcAft>
              <a:buClr>
                <a:schemeClr val="dk1"/>
              </a:buClr>
              <a:buSzPts val="1440"/>
              <a:buFont typeface="Avenir"/>
              <a:buChar char="–"/>
              <a:defRPr b="0" i="0" sz="1800" u="none" cap="none" strike="noStrike">
                <a:solidFill>
                  <a:schemeClr val="dk1"/>
                </a:solidFill>
                <a:latin typeface="Avenir"/>
                <a:ea typeface="Avenir"/>
                <a:cs typeface="Avenir"/>
                <a:sym typeface="Avenir"/>
              </a:defRPr>
            </a:lvl2pPr>
            <a:lvl3pPr indent="-309880" lvl="2" marL="1371600" marR="0" rtl="0" algn="l">
              <a:lnSpc>
                <a:spcPct val="120000"/>
              </a:lnSpc>
              <a:spcBef>
                <a:spcPts val="500"/>
              </a:spcBef>
              <a:spcAft>
                <a:spcPts val="0"/>
              </a:spcAft>
              <a:buClr>
                <a:schemeClr val="dk1"/>
              </a:buClr>
              <a:buSzPts val="1280"/>
              <a:buFont typeface="Arial"/>
              <a:buChar char="•"/>
              <a:defRPr b="0" i="0" sz="1600" u="none" cap="none" strike="noStrike">
                <a:solidFill>
                  <a:schemeClr val="dk1"/>
                </a:solidFill>
                <a:latin typeface="Avenir"/>
                <a:ea typeface="Avenir"/>
                <a:cs typeface="Avenir"/>
                <a:sym typeface="Avenir"/>
              </a:defRPr>
            </a:lvl3pPr>
            <a:lvl4pPr indent="-299719" lvl="3" marL="1828800" marR="0" rtl="0" algn="l">
              <a:lnSpc>
                <a:spcPct val="120000"/>
              </a:lnSpc>
              <a:spcBef>
                <a:spcPts val="500"/>
              </a:spcBef>
              <a:spcAft>
                <a:spcPts val="0"/>
              </a:spcAft>
              <a:buClr>
                <a:schemeClr val="dk1"/>
              </a:buClr>
              <a:buSzPts val="1120"/>
              <a:buFont typeface="Avenir"/>
              <a:buChar char="–"/>
              <a:defRPr b="0" i="0" sz="1400" u="none" cap="none" strike="noStrike">
                <a:solidFill>
                  <a:schemeClr val="dk1"/>
                </a:solidFill>
                <a:latin typeface="Avenir"/>
                <a:ea typeface="Avenir"/>
                <a:cs typeface="Avenir"/>
                <a:sym typeface="Avenir"/>
              </a:defRPr>
            </a:lvl4pPr>
            <a:lvl5pPr indent="-299720" lvl="4" marL="2286000" marR="0" rtl="0" algn="l">
              <a:lnSpc>
                <a:spcPct val="120000"/>
              </a:lnSpc>
              <a:spcBef>
                <a:spcPts val="500"/>
              </a:spcBef>
              <a:spcAft>
                <a:spcPts val="0"/>
              </a:spcAft>
              <a:buClr>
                <a:schemeClr val="dk1"/>
              </a:buClr>
              <a:buSzPts val="1120"/>
              <a:buFont typeface="Arial"/>
              <a:buChar char="•"/>
              <a:defRPr b="0" i="0" sz="14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2" name="Google Shape;12;p30"/>
          <p:cNvSpPr txBox="1"/>
          <p:nvPr>
            <p:ph idx="10" type="dt"/>
          </p:nvPr>
        </p:nvSpPr>
        <p:spPr>
          <a:xfrm>
            <a:off x="8036732" y="6397103"/>
            <a:ext cx="3091928"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3" name="Google Shape;13;p30"/>
          <p:cNvSpPr txBox="1"/>
          <p:nvPr>
            <p:ph idx="11" type="ftr"/>
          </p:nvPr>
        </p:nvSpPr>
        <p:spPr>
          <a:xfrm>
            <a:off x="475782" y="6397103"/>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4" name="Google Shape;14;p30"/>
          <p:cNvSpPr txBox="1"/>
          <p:nvPr>
            <p:ph idx="12" type="sldNum"/>
          </p:nvPr>
        </p:nvSpPr>
        <p:spPr>
          <a:xfrm>
            <a:off x="11024553" y="6397103"/>
            <a:ext cx="70077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dk1"/>
                </a:solidFill>
                <a:latin typeface="Avenir"/>
                <a:ea typeface="Avenir"/>
                <a:cs typeface="Avenir"/>
                <a:sym typeface="Avenir"/>
              </a:defRPr>
            </a:lvl1pPr>
            <a:lvl2pPr indent="0" lvl="1" marL="0" marR="0" rtl="0" algn="r">
              <a:spcBef>
                <a:spcPts val="0"/>
              </a:spcBef>
              <a:buNone/>
              <a:defRPr b="0" i="0" sz="800" u="none" cap="none" strike="noStrike">
                <a:solidFill>
                  <a:schemeClr val="dk1"/>
                </a:solidFill>
                <a:latin typeface="Avenir"/>
                <a:ea typeface="Avenir"/>
                <a:cs typeface="Avenir"/>
                <a:sym typeface="Avenir"/>
              </a:defRPr>
            </a:lvl2pPr>
            <a:lvl3pPr indent="0" lvl="2" marL="0" marR="0" rtl="0" algn="r">
              <a:spcBef>
                <a:spcPts val="0"/>
              </a:spcBef>
              <a:buNone/>
              <a:defRPr b="0" i="0" sz="800" u="none" cap="none" strike="noStrike">
                <a:solidFill>
                  <a:schemeClr val="dk1"/>
                </a:solidFill>
                <a:latin typeface="Avenir"/>
                <a:ea typeface="Avenir"/>
                <a:cs typeface="Avenir"/>
                <a:sym typeface="Avenir"/>
              </a:defRPr>
            </a:lvl3pPr>
            <a:lvl4pPr indent="0" lvl="3" marL="0" marR="0" rtl="0" algn="r">
              <a:spcBef>
                <a:spcPts val="0"/>
              </a:spcBef>
              <a:buNone/>
              <a:defRPr b="0" i="0" sz="800" u="none" cap="none" strike="noStrike">
                <a:solidFill>
                  <a:schemeClr val="dk1"/>
                </a:solidFill>
                <a:latin typeface="Avenir"/>
                <a:ea typeface="Avenir"/>
                <a:cs typeface="Avenir"/>
                <a:sym typeface="Avenir"/>
              </a:defRPr>
            </a:lvl4pPr>
            <a:lvl5pPr indent="0" lvl="4" marL="0" marR="0" rtl="0" algn="r">
              <a:spcBef>
                <a:spcPts val="0"/>
              </a:spcBef>
              <a:buNone/>
              <a:defRPr b="0" i="0" sz="800" u="none" cap="none" strike="noStrike">
                <a:solidFill>
                  <a:schemeClr val="dk1"/>
                </a:solidFill>
                <a:latin typeface="Avenir"/>
                <a:ea typeface="Avenir"/>
                <a:cs typeface="Avenir"/>
                <a:sym typeface="Avenir"/>
              </a:defRPr>
            </a:lvl5pPr>
            <a:lvl6pPr indent="0" lvl="5" marL="0" marR="0" rtl="0" algn="r">
              <a:spcBef>
                <a:spcPts val="0"/>
              </a:spcBef>
              <a:buNone/>
              <a:defRPr b="0" i="0" sz="800" u="none" cap="none" strike="noStrike">
                <a:solidFill>
                  <a:schemeClr val="dk1"/>
                </a:solidFill>
                <a:latin typeface="Avenir"/>
                <a:ea typeface="Avenir"/>
                <a:cs typeface="Avenir"/>
                <a:sym typeface="Avenir"/>
              </a:defRPr>
            </a:lvl6pPr>
            <a:lvl7pPr indent="0" lvl="6" marL="0" marR="0" rtl="0" algn="r">
              <a:spcBef>
                <a:spcPts val="0"/>
              </a:spcBef>
              <a:buNone/>
              <a:defRPr b="0" i="0" sz="800" u="none" cap="none" strike="noStrike">
                <a:solidFill>
                  <a:schemeClr val="dk1"/>
                </a:solidFill>
                <a:latin typeface="Avenir"/>
                <a:ea typeface="Avenir"/>
                <a:cs typeface="Avenir"/>
                <a:sym typeface="Avenir"/>
              </a:defRPr>
            </a:lvl7pPr>
            <a:lvl8pPr indent="0" lvl="7" marL="0" marR="0" rtl="0" algn="r">
              <a:spcBef>
                <a:spcPts val="0"/>
              </a:spcBef>
              <a:buNone/>
              <a:defRPr b="0" i="0" sz="800" u="none" cap="none" strike="noStrike">
                <a:solidFill>
                  <a:schemeClr val="dk1"/>
                </a:solidFill>
                <a:latin typeface="Avenir"/>
                <a:ea typeface="Avenir"/>
                <a:cs typeface="Avenir"/>
                <a:sym typeface="Avenir"/>
              </a:defRPr>
            </a:lvl8pPr>
            <a:lvl9pPr indent="0" lvl="8" marL="0" marR="0" rtl="0" algn="r">
              <a:spcBef>
                <a:spcPts val="0"/>
              </a:spcBef>
              <a:buNone/>
              <a:defRPr b="0" i="0" sz="8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s-ES"/>
              <a:t>‹#›</a:t>
            </a:fld>
            <a:endParaRPr/>
          </a:p>
        </p:txBody>
      </p:sp>
      <p:cxnSp>
        <p:nvCxnSpPr>
          <p:cNvPr id="15" name="Google Shape;15;p30"/>
          <p:cNvCxnSpPr/>
          <p:nvPr/>
        </p:nvCxnSpPr>
        <p:spPr>
          <a:xfrm rot="10800000">
            <a:off x="566094" y="6286347"/>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16" name="Google Shape;16;p30"/>
          <p:cNvCxnSpPr/>
          <p:nvPr/>
        </p:nvCxnSpPr>
        <p:spPr>
          <a:xfrm rot="10800000">
            <a:off x="577485" y="1883336"/>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17" name="Google Shape;17;p30"/>
          <p:cNvCxnSpPr/>
          <p:nvPr/>
        </p:nvCxnSpPr>
        <p:spPr>
          <a:xfrm rot="10800000">
            <a:off x="577485" y="571500"/>
            <a:ext cx="11059811" cy="0"/>
          </a:xfrm>
          <a:prstGeom prst="straightConnector1">
            <a:avLst/>
          </a:prstGeom>
          <a:noFill/>
          <a:ln cap="flat" cmpd="sng" w="9525">
            <a:solidFill>
              <a:schemeClr val="dk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gif"/><Relationship Id="rId4" Type="http://schemas.openxmlformats.org/officeDocument/2006/relationships/image" Target="../media/image16.gif"/><Relationship Id="rId5"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jpg"/><Relationship Id="rId4" Type="http://schemas.openxmlformats.org/officeDocument/2006/relationships/hyperlink" Target="https://drive.google.com/file/d/18_O01gv4bA7g6Mjm6MxwpjLYIyE2tKub/view?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docs.google.com/presentation/d/1vPr-5fY-Ay1tysH3L1wr80KRDZGUSSs1gq2qtdg2YWs/edit?usp=drive_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rive.google.com/file/d/1wX6XfnzHm4u3bIzkJiuBn3VsagsSp6ch/view?usp=sharing" TargetMode="External"/><Relationship Id="rId4" Type="http://schemas.openxmlformats.org/officeDocument/2006/relationships/hyperlink" Target="https://drive.google.com/file/d/1QuHsQ3fsqXSuMPIHnQ65CwI18O7bMf2R/view?usp=sharing" TargetMode="External"/><Relationship Id="rId5" Type="http://schemas.openxmlformats.org/officeDocument/2006/relationships/hyperlink" Target="https://drive.google.com/file/d/19dQ2spd7HK1rdpIStpWaBEbhFxG5BVo1/view?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png"/><Relationship Id="rId10"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35.png"/><Relationship Id="rId6"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3" name="Shape 113"/>
        <p:cNvGrpSpPr/>
        <p:nvPr/>
      </p:nvGrpSpPr>
      <p:grpSpPr>
        <a:xfrm>
          <a:off x="0" y="0"/>
          <a:ext cx="0" cy="0"/>
          <a:chOff x="0" y="0"/>
          <a:chExt cx="0" cy="0"/>
        </a:xfrm>
      </p:grpSpPr>
      <p:sp>
        <p:nvSpPr>
          <p:cNvPr id="114" name="Google Shape;114;p1"/>
          <p:cNvSpPr/>
          <p:nvPr/>
        </p:nvSpPr>
        <p:spPr>
          <a:xfrm>
            <a:off x="-6782" y="0"/>
            <a:ext cx="12198783"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5" name="Google Shape;115;p1"/>
          <p:cNvSpPr txBox="1"/>
          <p:nvPr>
            <p:ph type="ctrTitle"/>
          </p:nvPr>
        </p:nvSpPr>
        <p:spPr>
          <a:xfrm>
            <a:off x="520601" y="4840264"/>
            <a:ext cx="8044280" cy="121554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Batang"/>
              <a:buNone/>
            </a:pPr>
            <a:r>
              <a:rPr lang="es-ES" sz="4400"/>
              <a:t>Datu-baseen kudeaketa</a:t>
            </a:r>
            <a:br>
              <a:rPr lang="es-ES" sz="4400"/>
            </a:br>
            <a:r>
              <a:rPr i="1" lang="es-ES" sz="4400"/>
              <a:t>DB management</a:t>
            </a:r>
            <a:endParaRPr sz="4400"/>
          </a:p>
        </p:txBody>
      </p:sp>
      <p:sp>
        <p:nvSpPr>
          <p:cNvPr id="116" name="Google Shape;116;p1"/>
          <p:cNvSpPr txBox="1"/>
          <p:nvPr>
            <p:ph idx="1" type="subTitle"/>
          </p:nvPr>
        </p:nvSpPr>
        <p:spPr>
          <a:xfrm>
            <a:off x="9189720" y="4753342"/>
            <a:ext cx="2519973" cy="1389390"/>
          </a:xfrm>
          <a:prstGeom prst="rect">
            <a:avLst/>
          </a:prstGeom>
          <a:noFill/>
          <a:ln>
            <a:noFill/>
          </a:ln>
        </p:spPr>
        <p:txBody>
          <a:bodyPr anchorCtr="0" anchor="ctr" bIns="45700" lIns="91425" spcFirstLastPara="1" rIns="91425" wrap="square" tIns="45700">
            <a:normAutofit/>
          </a:bodyPr>
          <a:lstStyle/>
          <a:p>
            <a:pPr indent="0" lvl="0" marL="0" rtl="0" algn="l">
              <a:lnSpc>
                <a:spcPct val="130000"/>
              </a:lnSpc>
              <a:spcBef>
                <a:spcPts val="0"/>
              </a:spcBef>
              <a:spcAft>
                <a:spcPts val="0"/>
              </a:spcAft>
              <a:buClr>
                <a:schemeClr val="dk1"/>
              </a:buClr>
              <a:buSzPts val="1120"/>
              <a:buNone/>
            </a:pPr>
            <a:r>
              <a:rPr lang="es-ES"/>
              <a:t>2024-02-15</a:t>
            </a:r>
            <a:endParaRPr/>
          </a:p>
          <a:p>
            <a:pPr indent="0" lvl="0" marL="0" rtl="0" algn="l">
              <a:lnSpc>
                <a:spcPct val="130000"/>
              </a:lnSpc>
              <a:spcBef>
                <a:spcPts val="0"/>
              </a:spcBef>
              <a:spcAft>
                <a:spcPts val="0"/>
              </a:spcAft>
              <a:buClr>
                <a:schemeClr val="dk1"/>
              </a:buClr>
              <a:buSzPts val="1120"/>
              <a:buNone/>
            </a:pPr>
            <a:r>
              <a:rPr lang="es-ES"/>
              <a:t>SISA-1</a:t>
            </a:r>
            <a:endParaRPr/>
          </a:p>
          <a:p>
            <a:pPr indent="0" lvl="0" marL="0" rtl="0" algn="l">
              <a:lnSpc>
                <a:spcPct val="130000"/>
              </a:lnSpc>
              <a:spcBef>
                <a:spcPts val="1000"/>
              </a:spcBef>
              <a:spcAft>
                <a:spcPts val="0"/>
              </a:spcAft>
              <a:buClr>
                <a:schemeClr val="dk1"/>
              </a:buClr>
              <a:buSzPts val="1120"/>
              <a:buNone/>
            </a:pPr>
            <a:r>
              <a:rPr lang="es-ES"/>
              <a:t>ANDONI AGIRRE</a:t>
            </a:r>
            <a:endParaRPr/>
          </a:p>
        </p:txBody>
      </p:sp>
      <p:pic>
        <p:nvPicPr>
          <p:cNvPr id="117" name="Google Shape;117;p1"/>
          <p:cNvPicPr preferRelativeResize="0"/>
          <p:nvPr/>
        </p:nvPicPr>
        <p:blipFill rotWithShape="1">
          <a:blip r:embed="rId3">
            <a:alphaModFix/>
          </a:blip>
          <a:srcRect b="20887" l="0" r="0" t="25882"/>
          <a:stretch/>
        </p:blipFill>
        <p:spPr>
          <a:xfrm>
            <a:off x="-6781" y="1"/>
            <a:ext cx="12198782" cy="4042122"/>
          </a:xfrm>
          <a:prstGeom prst="rect">
            <a:avLst/>
          </a:prstGeom>
          <a:noFill/>
          <a:ln>
            <a:noFill/>
          </a:ln>
        </p:spPr>
      </p:pic>
      <p:cxnSp>
        <p:nvCxnSpPr>
          <p:cNvPr id="118" name="Google Shape;118;p1"/>
          <p:cNvCxnSpPr/>
          <p:nvPr/>
        </p:nvCxnSpPr>
        <p:spPr>
          <a:xfrm rot="10800000">
            <a:off x="565869" y="4610607"/>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119" name="Google Shape;119;p1"/>
          <p:cNvCxnSpPr/>
          <p:nvPr/>
        </p:nvCxnSpPr>
        <p:spPr>
          <a:xfrm>
            <a:off x="8877300" y="4610607"/>
            <a:ext cx="0" cy="1674861"/>
          </a:xfrm>
          <a:prstGeom prst="straightConnector1">
            <a:avLst/>
          </a:prstGeom>
          <a:noFill/>
          <a:ln cap="flat" cmpd="sng" w="9525">
            <a:solidFill>
              <a:schemeClr val="dk1"/>
            </a:solidFill>
            <a:prstDash val="solid"/>
            <a:miter lim="800000"/>
            <a:headEnd len="sm" w="sm" type="none"/>
            <a:tailEnd len="sm" w="sm" type="none"/>
          </a:ln>
        </p:spPr>
      </p:cxnSp>
      <p:cxnSp>
        <p:nvCxnSpPr>
          <p:cNvPr id="120" name="Google Shape;120;p1"/>
          <p:cNvCxnSpPr/>
          <p:nvPr/>
        </p:nvCxnSpPr>
        <p:spPr>
          <a:xfrm rot="10800000">
            <a:off x="561819" y="6289514"/>
            <a:ext cx="11054799"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9"/>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CARTESIAN PRODUCT – SQL SYNTAX</a:t>
            </a:r>
            <a:endParaRPr/>
          </a:p>
        </p:txBody>
      </p:sp>
      <p:sp>
        <p:nvSpPr>
          <p:cNvPr id="228" name="Google Shape;228;p9"/>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600"/>
              <a:buChar char="•"/>
            </a:pPr>
            <a:r>
              <a:rPr lang="es-ES"/>
              <a:t>Try the following. What does this query do?:</a:t>
            </a:r>
            <a:endParaRPr/>
          </a:p>
          <a:p>
            <a:pPr indent="-228600" lvl="1" marL="457200" rtl="0" algn="l">
              <a:lnSpc>
                <a:spcPct val="120000"/>
              </a:lnSpc>
              <a:spcBef>
                <a:spcPts val="500"/>
              </a:spcBef>
              <a:spcAft>
                <a:spcPts val="0"/>
              </a:spcAft>
              <a:buClr>
                <a:schemeClr val="dk1"/>
              </a:buClr>
              <a:buSzPts val="1440"/>
              <a:buChar char="–"/>
            </a:pPr>
            <a:r>
              <a:rPr lang="es-ES">
                <a:latin typeface="Consolas"/>
                <a:ea typeface="Consolas"/>
                <a:cs typeface="Consolas"/>
                <a:sym typeface="Consolas"/>
              </a:rPr>
              <a:t>SELECT * FROM shirts, trousers</a:t>
            </a:r>
            <a:endParaRPr>
              <a:latin typeface="Consolas"/>
              <a:ea typeface="Consolas"/>
              <a:cs typeface="Consolas"/>
              <a:sym typeface="Consolas"/>
            </a:endParaRPr>
          </a:p>
          <a:p>
            <a:pPr indent="-228600" lvl="0" marL="228600" rtl="0" algn="l">
              <a:lnSpc>
                <a:spcPct val="120000"/>
              </a:lnSpc>
              <a:spcBef>
                <a:spcPts val="1000"/>
              </a:spcBef>
              <a:spcAft>
                <a:spcPts val="0"/>
              </a:spcAft>
              <a:buClr>
                <a:schemeClr val="dk1"/>
              </a:buClr>
              <a:buSzPts val="1600"/>
              <a:buChar char="•"/>
            </a:pPr>
            <a:r>
              <a:rPr lang="es-ES"/>
              <a:t>For more clarity, sort the results by “shirt_name” columna in ASC order</a:t>
            </a:r>
            <a:endParaRPr/>
          </a:p>
          <a:p>
            <a:pPr indent="0" lvl="0" marL="228600" rtl="0" algn="l">
              <a:lnSpc>
                <a:spcPct val="120000"/>
              </a:lnSpc>
              <a:spcBef>
                <a:spcPts val="1000"/>
              </a:spcBef>
              <a:spcAft>
                <a:spcPts val="0"/>
              </a:spcAft>
              <a:buNone/>
            </a:pPr>
            <a:r>
              <a:t/>
            </a:r>
            <a:endParaRPr/>
          </a:p>
          <a:p>
            <a:pPr indent="0" lvl="0" marL="228600" rtl="0" algn="l">
              <a:lnSpc>
                <a:spcPct val="120000"/>
              </a:lnSpc>
              <a:spcBef>
                <a:spcPts val="1000"/>
              </a:spcBef>
              <a:spcAft>
                <a:spcPts val="0"/>
              </a:spcAft>
              <a:buNone/>
            </a:pPr>
            <a:r>
              <a:t/>
            </a:r>
            <a:endParaRPr/>
          </a:p>
          <a:p>
            <a:pPr indent="0" lvl="0" marL="228600" rtl="0" algn="l">
              <a:lnSpc>
                <a:spcPct val="120000"/>
              </a:lnSpc>
              <a:spcBef>
                <a:spcPts val="1000"/>
              </a:spcBef>
              <a:spcAft>
                <a:spcPts val="0"/>
              </a:spcAft>
              <a:buNone/>
            </a:pPr>
            <a:r>
              <a:rPr b="1" lang="es-ES" sz="2300"/>
              <a:t>What does this query do? Is it the same as INNER JOIN? Why?</a:t>
            </a:r>
            <a:endParaRPr b="1" sz="2300"/>
          </a:p>
          <a:p>
            <a:pPr indent="-137159" lvl="1" marL="457200" rtl="0" algn="l">
              <a:lnSpc>
                <a:spcPct val="120000"/>
              </a:lnSpc>
              <a:spcBef>
                <a:spcPts val="500"/>
              </a:spcBef>
              <a:spcAft>
                <a:spcPts val="0"/>
              </a:spcAft>
              <a:buClr>
                <a:schemeClr val="dk1"/>
              </a:buClr>
              <a:buSzPts val="1440"/>
              <a:buNone/>
            </a:pPr>
            <a:r>
              <a:t/>
            </a:r>
            <a:endParaRPr/>
          </a:p>
        </p:txBody>
      </p:sp>
      <p:pic>
        <p:nvPicPr>
          <p:cNvPr id="229" name="Google Shape;229;p9"/>
          <p:cNvPicPr preferRelativeResize="0"/>
          <p:nvPr/>
        </p:nvPicPr>
        <p:blipFill>
          <a:blip r:embed="rId3">
            <a:alphaModFix/>
          </a:blip>
          <a:stretch>
            <a:fillRect/>
          </a:stretch>
        </p:blipFill>
        <p:spPr>
          <a:xfrm>
            <a:off x="9398950" y="3710900"/>
            <a:ext cx="1790525" cy="179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b942538f6c_0_24"/>
          <p:cNvSpPr txBox="1"/>
          <p:nvPr>
            <p:ph type="title"/>
          </p:nvPr>
        </p:nvSpPr>
        <p:spPr>
          <a:xfrm>
            <a:off x="571500" y="689289"/>
            <a:ext cx="11049000" cy="108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CARTESIAN PRODUCT – SQL SYNTAX</a:t>
            </a:r>
            <a:endParaRPr/>
          </a:p>
        </p:txBody>
      </p:sp>
      <p:sp>
        <p:nvSpPr>
          <p:cNvPr id="235" name="Google Shape;235;g2b942538f6c_0_24"/>
          <p:cNvSpPr txBox="1"/>
          <p:nvPr>
            <p:ph idx="1" type="body"/>
          </p:nvPr>
        </p:nvSpPr>
        <p:spPr>
          <a:xfrm>
            <a:off x="571499" y="2075688"/>
            <a:ext cx="11059800" cy="3911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None/>
            </a:pPr>
            <a:r>
              <a:rPr lang="es-ES"/>
              <a:t>SQL engine will iterate through the </a:t>
            </a:r>
            <a:r>
              <a:rPr b="1" lang="es-ES"/>
              <a:t>trousers</a:t>
            </a:r>
            <a:r>
              <a:rPr lang="es-ES"/>
              <a:t> table as many times as there are records in the </a:t>
            </a:r>
            <a:r>
              <a:rPr b="1" lang="es-ES"/>
              <a:t>shirts</a:t>
            </a:r>
            <a:r>
              <a:rPr lang="es-ES"/>
              <a:t> table, returning all the possible combinations (3x4=12 in this case)</a:t>
            </a:r>
            <a:endParaRPr/>
          </a:p>
          <a:p>
            <a:pPr indent="0" lvl="0" marL="0" rtl="0" algn="l">
              <a:lnSpc>
                <a:spcPct val="120000"/>
              </a:lnSpc>
              <a:spcBef>
                <a:spcPts val="1000"/>
              </a:spcBef>
              <a:spcAft>
                <a:spcPts val="0"/>
              </a:spcAft>
              <a:buNone/>
            </a:pPr>
            <a:r>
              <a:t/>
            </a:r>
            <a:endParaRPr/>
          </a:p>
          <a:p>
            <a:pPr indent="0" lvl="0" marL="0" rtl="0" algn="l">
              <a:lnSpc>
                <a:spcPct val="120000"/>
              </a:lnSpc>
              <a:spcBef>
                <a:spcPts val="1000"/>
              </a:spcBef>
              <a:spcAft>
                <a:spcPts val="0"/>
              </a:spcAft>
              <a:buNone/>
            </a:pPr>
            <a:r>
              <a:t/>
            </a:r>
            <a:endParaRPr/>
          </a:p>
          <a:p>
            <a:pPr indent="-137159" lvl="1" marL="457200" rtl="0" algn="l">
              <a:lnSpc>
                <a:spcPct val="120000"/>
              </a:lnSpc>
              <a:spcBef>
                <a:spcPts val="500"/>
              </a:spcBef>
              <a:spcAft>
                <a:spcPts val="0"/>
              </a:spcAft>
              <a:buClr>
                <a:schemeClr val="dk1"/>
              </a:buClr>
              <a:buSzPts val="1440"/>
              <a:buNone/>
            </a:pPr>
            <a:r>
              <a:t/>
            </a:r>
            <a:endParaRPr/>
          </a:p>
        </p:txBody>
      </p:sp>
      <p:pic>
        <p:nvPicPr>
          <p:cNvPr id="236" name="Google Shape;236;g2b942538f6c_0_24"/>
          <p:cNvPicPr preferRelativeResize="0"/>
          <p:nvPr/>
        </p:nvPicPr>
        <p:blipFill>
          <a:blip r:embed="rId3">
            <a:alphaModFix/>
          </a:blip>
          <a:stretch>
            <a:fillRect/>
          </a:stretch>
        </p:blipFill>
        <p:spPr>
          <a:xfrm>
            <a:off x="3824200" y="2884475"/>
            <a:ext cx="4763300" cy="3102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0"/>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CARTESIAN PRODUCT – EXERCISE (10min)</a:t>
            </a:r>
            <a:endParaRPr/>
          </a:p>
        </p:txBody>
      </p:sp>
      <p:sp>
        <p:nvSpPr>
          <p:cNvPr id="242" name="Google Shape;242;p10"/>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600"/>
              <a:buChar char="•"/>
            </a:pPr>
            <a:r>
              <a:rPr lang="es-ES"/>
              <a:t>Display the top 3 lightest shirt+trouser combination like this:</a:t>
            </a:r>
            <a:endParaRPr/>
          </a:p>
        </p:txBody>
      </p:sp>
      <p:graphicFrame>
        <p:nvGraphicFramePr>
          <p:cNvPr id="243" name="Google Shape;243;p10"/>
          <p:cNvGraphicFramePr/>
          <p:nvPr/>
        </p:nvGraphicFramePr>
        <p:xfrm>
          <a:off x="2032000" y="3289501"/>
          <a:ext cx="3000000" cy="3000000"/>
        </p:xfrm>
        <a:graphic>
          <a:graphicData uri="http://schemas.openxmlformats.org/drawingml/2006/table">
            <a:tbl>
              <a:tblPr bandRow="1" firstRow="1">
                <a:noFill/>
                <a:tableStyleId>{4C1158B4-1BC5-4127-BED8-BAE1093D835D}</a:tableStyleId>
              </a:tblPr>
              <a:tblGrid>
                <a:gridCol w="2709325"/>
                <a:gridCol w="2709325"/>
                <a:gridCol w="2709325"/>
              </a:tblGrid>
              <a:tr h="370850">
                <a:tc>
                  <a:txBody>
                    <a:bodyPr/>
                    <a:lstStyle/>
                    <a:p>
                      <a:pPr indent="0" lvl="0" marL="0" marR="0" rtl="0" algn="l">
                        <a:spcBef>
                          <a:spcPts val="0"/>
                        </a:spcBef>
                        <a:spcAft>
                          <a:spcPts val="0"/>
                        </a:spcAft>
                        <a:buNone/>
                      </a:pPr>
                      <a:r>
                        <a:rPr lang="es-ES" sz="1800"/>
                        <a:t>Shirt_name</a:t>
                      </a:r>
                      <a:endParaRPr sz="1800"/>
                    </a:p>
                  </a:txBody>
                  <a:tcPr marT="45725" marB="45725" marR="91450" marL="91450"/>
                </a:tc>
                <a:tc>
                  <a:txBody>
                    <a:bodyPr/>
                    <a:lstStyle/>
                    <a:p>
                      <a:pPr indent="0" lvl="0" marL="0" marR="0" rtl="0" algn="l">
                        <a:spcBef>
                          <a:spcPts val="0"/>
                        </a:spcBef>
                        <a:spcAft>
                          <a:spcPts val="0"/>
                        </a:spcAft>
                        <a:buNone/>
                      </a:pPr>
                      <a:r>
                        <a:rPr lang="es-ES" sz="1800"/>
                        <a:t>Trouser_name</a:t>
                      </a:r>
                      <a:endParaRPr sz="1800"/>
                    </a:p>
                  </a:txBody>
                  <a:tcPr marT="45725" marB="45725" marR="91450" marL="91450"/>
                </a:tc>
                <a:tc>
                  <a:txBody>
                    <a:bodyPr/>
                    <a:lstStyle/>
                    <a:p>
                      <a:pPr indent="0" lvl="0" marL="0" marR="0" rtl="0" algn="l">
                        <a:spcBef>
                          <a:spcPts val="0"/>
                        </a:spcBef>
                        <a:spcAft>
                          <a:spcPts val="0"/>
                        </a:spcAft>
                        <a:buNone/>
                      </a:pPr>
                      <a:r>
                        <a:rPr lang="es-ES" sz="1800"/>
                        <a:t>weight_gr</a:t>
                      </a:r>
                      <a:endParaRPr sz="1800"/>
                    </a:p>
                  </a:txBody>
                  <a:tcPr marT="45725" marB="45725" marR="91450" marL="91450"/>
                </a:tc>
              </a:tr>
              <a:tr h="370850">
                <a:tc>
                  <a:txBody>
                    <a:bodyPr/>
                    <a:lstStyle/>
                    <a:p>
                      <a:pPr indent="0" lvl="0" marL="0" marR="0" rtl="0" algn="l">
                        <a:spcBef>
                          <a:spcPts val="0"/>
                        </a:spcBef>
                        <a:spcAft>
                          <a:spcPts val="0"/>
                        </a:spcAft>
                        <a:buNone/>
                      </a:pPr>
                      <a:r>
                        <a:rPr lang="es-ES" sz="1800"/>
                        <a:t>Synthetic</a:t>
                      </a:r>
                      <a:endParaRPr sz="1800"/>
                    </a:p>
                  </a:txBody>
                  <a:tcPr marT="45725" marB="45725" marR="91450" marL="91450"/>
                </a:tc>
                <a:tc>
                  <a:txBody>
                    <a:bodyPr/>
                    <a:lstStyle/>
                    <a:p>
                      <a:pPr indent="0" lvl="0" marL="0" marR="0" rtl="0" algn="l">
                        <a:spcBef>
                          <a:spcPts val="0"/>
                        </a:spcBef>
                        <a:spcAft>
                          <a:spcPts val="0"/>
                        </a:spcAft>
                        <a:buNone/>
                      </a:pPr>
                      <a:r>
                        <a:rPr lang="es-ES" sz="1800"/>
                        <a:t>Sport tights</a:t>
                      </a:r>
                      <a:endParaRPr sz="1800"/>
                    </a:p>
                  </a:txBody>
                  <a:tcPr marT="45725" marB="45725" marR="91450" marL="91450"/>
                </a:tc>
                <a:tc>
                  <a:txBody>
                    <a:bodyPr/>
                    <a:lstStyle/>
                    <a:p>
                      <a:pPr indent="0" lvl="0" marL="0" marR="0" rtl="0" algn="l">
                        <a:spcBef>
                          <a:spcPts val="0"/>
                        </a:spcBef>
                        <a:spcAft>
                          <a:spcPts val="0"/>
                        </a:spcAft>
                        <a:buNone/>
                      </a:pPr>
                      <a:r>
                        <a:rPr lang="es-ES" sz="1800"/>
                        <a:t>330</a:t>
                      </a:r>
                      <a:endParaRPr sz="1800"/>
                    </a:p>
                  </a:txBody>
                  <a:tcPr marT="45725" marB="45725" marR="91450" marL="91450"/>
                </a:tc>
              </a:tr>
              <a:tr h="370850">
                <a:tc>
                  <a:txBody>
                    <a:bodyPr/>
                    <a:lstStyle/>
                    <a:p>
                      <a:pPr indent="0" lvl="0" marL="0" marR="0" rtl="0" algn="l">
                        <a:spcBef>
                          <a:spcPts val="0"/>
                        </a:spcBef>
                        <a:spcAft>
                          <a:spcPts val="0"/>
                        </a:spcAft>
                        <a:buNone/>
                      </a:pPr>
                      <a:r>
                        <a:rPr lang="es-ES" sz="1800"/>
                        <a:t>Cotton</a:t>
                      </a:r>
                      <a:endParaRPr sz="1800"/>
                    </a:p>
                  </a:txBody>
                  <a:tcPr marT="45725" marB="45725" marR="91450" marL="91450"/>
                </a:tc>
                <a:tc>
                  <a:txBody>
                    <a:bodyPr/>
                    <a:lstStyle/>
                    <a:p>
                      <a:pPr indent="0" lvl="0" marL="0" marR="0" rtl="0" algn="l">
                        <a:spcBef>
                          <a:spcPts val="0"/>
                        </a:spcBef>
                        <a:spcAft>
                          <a:spcPts val="0"/>
                        </a:spcAft>
                        <a:buNone/>
                      </a:pPr>
                      <a:r>
                        <a:rPr lang="es-ES" sz="1800"/>
                        <a:t>Sport tights</a:t>
                      </a:r>
                      <a:endParaRPr sz="1800"/>
                    </a:p>
                  </a:txBody>
                  <a:tcPr marT="45725" marB="45725" marR="91450" marL="91450"/>
                </a:tc>
                <a:tc>
                  <a:txBody>
                    <a:bodyPr/>
                    <a:lstStyle/>
                    <a:p>
                      <a:pPr indent="0" lvl="0" marL="0" marR="0" rtl="0" algn="l">
                        <a:spcBef>
                          <a:spcPts val="0"/>
                        </a:spcBef>
                        <a:spcAft>
                          <a:spcPts val="0"/>
                        </a:spcAft>
                        <a:buNone/>
                      </a:pPr>
                      <a:r>
                        <a:rPr lang="es-ES" sz="1800"/>
                        <a:t>350</a:t>
                      </a:r>
                      <a:endParaRPr sz="1800"/>
                    </a:p>
                  </a:txBody>
                  <a:tcPr marT="45725" marB="45725" marR="91450" marL="91450"/>
                </a:tc>
              </a:tr>
              <a:tr h="370850">
                <a:tc>
                  <a:txBody>
                    <a:bodyPr/>
                    <a:lstStyle/>
                    <a:p>
                      <a:pPr indent="0" lvl="0" marL="0" marR="0" rtl="0" algn="l">
                        <a:spcBef>
                          <a:spcPts val="0"/>
                        </a:spcBef>
                        <a:spcAft>
                          <a:spcPts val="0"/>
                        </a:spcAft>
                        <a:buNone/>
                      </a:pPr>
                      <a:r>
                        <a:rPr lang="es-ES" sz="1800"/>
                        <a:t>Synthetic</a:t>
                      </a:r>
                      <a:endParaRPr sz="1800"/>
                    </a:p>
                  </a:txBody>
                  <a:tcPr marT="45725" marB="45725" marR="91450" marL="91450"/>
                </a:tc>
                <a:tc>
                  <a:txBody>
                    <a:bodyPr/>
                    <a:lstStyle/>
                    <a:p>
                      <a:pPr indent="0" lvl="0" marL="0" marR="0" rtl="0" algn="l">
                        <a:spcBef>
                          <a:spcPts val="0"/>
                        </a:spcBef>
                        <a:spcAft>
                          <a:spcPts val="0"/>
                        </a:spcAft>
                        <a:buNone/>
                      </a:pPr>
                      <a:r>
                        <a:rPr lang="es-ES" sz="1800"/>
                        <a:t>chinos</a:t>
                      </a:r>
                      <a:endParaRPr sz="1800"/>
                    </a:p>
                  </a:txBody>
                  <a:tcPr marT="45725" marB="45725" marR="91450" marL="91450"/>
                </a:tc>
                <a:tc>
                  <a:txBody>
                    <a:bodyPr/>
                    <a:lstStyle/>
                    <a:p>
                      <a:pPr indent="0" lvl="0" marL="0" marR="0" rtl="0" algn="l">
                        <a:spcBef>
                          <a:spcPts val="0"/>
                        </a:spcBef>
                        <a:spcAft>
                          <a:spcPts val="0"/>
                        </a:spcAft>
                        <a:buNone/>
                      </a:pPr>
                      <a:r>
                        <a:rPr lang="es-ES" sz="1800"/>
                        <a:t>380</a:t>
                      </a:r>
                      <a:endParaRPr sz="1800"/>
                    </a:p>
                  </a:txBody>
                  <a:tcPr marT="45725" marB="45725" marR="91450" marL="914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7" name="Shape 247"/>
        <p:cNvGrpSpPr/>
        <p:nvPr/>
      </p:nvGrpSpPr>
      <p:grpSpPr>
        <a:xfrm>
          <a:off x="0" y="0"/>
          <a:ext cx="0" cy="0"/>
          <a:chOff x="0" y="0"/>
          <a:chExt cx="0" cy="0"/>
        </a:xfrm>
      </p:grpSpPr>
      <p:cxnSp>
        <p:nvCxnSpPr>
          <p:cNvPr id="248" name="Google Shape;248;p11"/>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249" name="Google Shape;249;p11"/>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250" name="Google Shape;250;p11"/>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
        <p:nvSpPr>
          <p:cNvPr id="251" name="Google Shape;251;p11"/>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Solo journey" id="252" name="Google Shape;252;p11"/>
          <p:cNvPicPr preferRelativeResize="0"/>
          <p:nvPr/>
        </p:nvPicPr>
        <p:blipFill rotWithShape="1">
          <a:blip r:embed="rId3">
            <a:alphaModFix amt="60000"/>
          </a:blip>
          <a:srcRect b="10707" l="0" r="0" t="14293"/>
          <a:stretch/>
        </p:blipFill>
        <p:spPr>
          <a:xfrm>
            <a:off x="20" y="10"/>
            <a:ext cx="12191980" cy="6857990"/>
          </a:xfrm>
          <a:prstGeom prst="rect">
            <a:avLst/>
          </a:prstGeom>
          <a:noFill/>
          <a:ln>
            <a:noFill/>
          </a:ln>
        </p:spPr>
      </p:pic>
      <p:sp>
        <p:nvSpPr>
          <p:cNvPr id="253" name="Google Shape;253;p11"/>
          <p:cNvSpPr txBox="1"/>
          <p:nvPr>
            <p:ph type="title"/>
          </p:nvPr>
        </p:nvSpPr>
        <p:spPr>
          <a:xfrm>
            <a:off x="521208" y="4819615"/>
            <a:ext cx="6817836" cy="12649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800"/>
              <a:buFont typeface="Batang"/>
              <a:buNone/>
            </a:pPr>
            <a:r>
              <a:rPr lang="es-ES" sz="4800">
                <a:solidFill>
                  <a:srgbClr val="FFFFFF"/>
                </a:solidFill>
              </a:rPr>
              <a:t>INNER JOIN</a:t>
            </a:r>
            <a:endParaRPr/>
          </a:p>
        </p:txBody>
      </p:sp>
      <p:cxnSp>
        <p:nvCxnSpPr>
          <p:cNvPr id="254" name="Google Shape;254;p11"/>
          <p:cNvCxnSpPr/>
          <p:nvPr/>
        </p:nvCxnSpPr>
        <p:spPr>
          <a:xfrm rot="10800000">
            <a:off x="565869" y="4610607"/>
            <a:ext cx="11054799" cy="0"/>
          </a:xfrm>
          <a:prstGeom prst="straightConnector1">
            <a:avLst/>
          </a:prstGeom>
          <a:noFill/>
          <a:ln cap="flat" cmpd="sng" w="9525">
            <a:solidFill>
              <a:srgbClr val="FFFFFF"/>
            </a:solidFill>
            <a:prstDash val="solid"/>
            <a:miter lim="800000"/>
            <a:headEnd len="sm" w="sm" type="none"/>
            <a:tailEnd len="sm" w="sm" type="none"/>
          </a:ln>
        </p:spPr>
      </p:cxnSp>
      <p:cxnSp>
        <p:nvCxnSpPr>
          <p:cNvPr id="255" name="Google Shape;255;p11"/>
          <p:cNvCxnSpPr/>
          <p:nvPr/>
        </p:nvCxnSpPr>
        <p:spPr>
          <a:xfrm>
            <a:off x="7734300" y="4614653"/>
            <a:ext cx="0" cy="1674861"/>
          </a:xfrm>
          <a:prstGeom prst="straightConnector1">
            <a:avLst/>
          </a:prstGeom>
          <a:noFill/>
          <a:ln cap="flat" cmpd="sng" w="9525">
            <a:solidFill>
              <a:srgbClr val="FFFFFF"/>
            </a:solidFill>
            <a:prstDash val="solid"/>
            <a:miter lim="800000"/>
            <a:headEnd len="sm" w="sm" type="none"/>
            <a:tailEnd len="sm" w="sm" type="none"/>
          </a:ln>
        </p:spPr>
      </p:cxnSp>
      <p:cxnSp>
        <p:nvCxnSpPr>
          <p:cNvPr id="256" name="Google Shape;256;p11"/>
          <p:cNvCxnSpPr/>
          <p:nvPr/>
        </p:nvCxnSpPr>
        <p:spPr>
          <a:xfrm rot="10800000">
            <a:off x="561819" y="6289514"/>
            <a:ext cx="11054799" cy="0"/>
          </a:xfrm>
          <a:prstGeom prst="straightConnector1">
            <a:avLst/>
          </a:prstGeom>
          <a:noFill/>
          <a:ln cap="flat" cmpd="sng" w="9525">
            <a:solidFill>
              <a:srgbClr val="FFFFFF"/>
            </a:solidFill>
            <a:prstDash val="solid"/>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0" name="Shape 260"/>
        <p:cNvGrpSpPr/>
        <p:nvPr/>
      </p:nvGrpSpPr>
      <p:grpSpPr>
        <a:xfrm>
          <a:off x="0" y="0"/>
          <a:ext cx="0" cy="0"/>
          <a:chOff x="0" y="0"/>
          <a:chExt cx="0" cy="0"/>
        </a:xfrm>
      </p:grpSpPr>
      <p:sp>
        <p:nvSpPr>
          <p:cNvPr id="261" name="Google Shape;261;p12"/>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62" name="Google Shape;262;p12"/>
          <p:cNvSpPr txBox="1"/>
          <p:nvPr>
            <p:ph type="title"/>
          </p:nvPr>
        </p:nvSpPr>
        <p:spPr>
          <a:xfrm>
            <a:off x="521208" y="685491"/>
            <a:ext cx="11110427" cy="847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i="1" lang="es-ES"/>
              <a:t>INNER JOIN </a:t>
            </a:r>
            <a:r>
              <a:rPr lang="es-ES"/>
              <a:t>– WHAT IS IT?</a:t>
            </a:r>
            <a:endParaRPr/>
          </a:p>
        </p:txBody>
      </p:sp>
      <p:cxnSp>
        <p:nvCxnSpPr>
          <p:cNvPr id="263" name="Google Shape;263;p12"/>
          <p:cNvCxnSpPr/>
          <p:nvPr/>
        </p:nvCxnSpPr>
        <p:spPr>
          <a:xfrm rot="10800000">
            <a:off x="568602" y="576201"/>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264" name="Google Shape;264;p12"/>
          <p:cNvCxnSpPr/>
          <p:nvPr/>
        </p:nvCxnSpPr>
        <p:spPr>
          <a:xfrm>
            <a:off x="7734300" y="1629923"/>
            <a:ext cx="0" cy="4654087"/>
          </a:xfrm>
          <a:prstGeom prst="straightConnector1">
            <a:avLst/>
          </a:prstGeom>
          <a:noFill/>
          <a:ln cap="flat" cmpd="sng" w="9525">
            <a:solidFill>
              <a:schemeClr val="dk1"/>
            </a:solidFill>
            <a:prstDash val="solid"/>
            <a:miter lim="800000"/>
            <a:headEnd len="sm" w="sm" type="none"/>
            <a:tailEnd len="sm" w="sm" type="none"/>
          </a:ln>
        </p:spPr>
      </p:cxnSp>
      <p:cxnSp>
        <p:nvCxnSpPr>
          <p:cNvPr id="265" name="Google Shape;265;p12"/>
          <p:cNvCxnSpPr/>
          <p:nvPr/>
        </p:nvCxnSpPr>
        <p:spPr>
          <a:xfrm rot="10800000">
            <a:off x="568602" y="1629923"/>
            <a:ext cx="11054799" cy="0"/>
          </a:xfrm>
          <a:prstGeom prst="straightConnector1">
            <a:avLst/>
          </a:prstGeom>
          <a:noFill/>
          <a:ln cap="flat" cmpd="sng" w="9525">
            <a:solidFill>
              <a:schemeClr val="dk1"/>
            </a:solidFill>
            <a:prstDash val="solid"/>
            <a:miter lim="800000"/>
            <a:headEnd len="sm" w="sm" type="none"/>
            <a:tailEnd len="sm" w="sm" type="none"/>
          </a:ln>
        </p:spPr>
      </p:cxnSp>
      <p:pic>
        <p:nvPicPr>
          <p:cNvPr descr="SQL INNER JOIN" id="266" name="Google Shape;266;p12"/>
          <p:cNvPicPr preferRelativeResize="0"/>
          <p:nvPr/>
        </p:nvPicPr>
        <p:blipFill rotWithShape="1">
          <a:blip r:embed="rId3">
            <a:alphaModFix/>
          </a:blip>
          <a:srcRect b="0" l="0" r="0" t="0"/>
          <a:stretch/>
        </p:blipFill>
        <p:spPr>
          <a:xfrm>
            <a:off x="1018374" y="1919335"/>
            <a:ext cx="5963687" cy="4079063"/>
          </a:xfrm>
          <a:prstGeom prst="rect">
            <a:avLst/>
          </a:prstGeom>
          <a:noFill/>
          <a:ln>
            <a:noFill/>
          </a:ln>
        </p:spPr>
      </p:pic>
      <p:sp>
        <p:nvSpPr>
          <p:cNvPr id="267" name="Google Shape;267;p12"/>
          <p:cNvSpPr txBox="1"/>
          <p:nvPr>
            <p:ph idx="1" type="body"/>
          </p:nvPr>
        </p:nvSpPr>
        <p:spPr>
          <a:xfrm>
            <a:off x="8184630" y="2031167"/>
            <a:ext cx="3446679" cy="396723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20000"/>
              </a:lnSpc>
              <a:spcBef>
                <a:spcPts val="0"/>
              </a:spcBef>
              <a:spcAft>
                <a:spcPts val="0"/>
              </a:spcAft>
              <a:buClr>
                <a:schemeClr val="dk1"/>
              </a:buClr>
              <a:buSzPct val="79999"/>
              <a:buChar char="•"/>
            </a:pPr>
            <a:r>
              <a:rPr b="1" lang="es-ES" sz="1800"/>
              <a:t>INNER JOIN </a:t>
            </a:r>
            <a:r>
              <a:rPr lang="es-ES" sz="1800"/>
              <a:t>is a SQL clause that is used when we need to extract information </a:t>
            </a:r>
            <a:r>
              <a:rPr b="1" lang="es-ES" sz="1800"/>
              <a:t>from more than one table. These tables have some kind of relationship.</a:t>
            </a:r>
            <a:endParaRPr/>
          </a:p>
          <a:p>
            <a:pPr indent="-228600" lvl="0" marL="228600" rtl="0" algn="l">
              <a:lnSpc>
                <a:spcPct val="120000"/>
              </a:lnSpc>
              <a:spcBef>
                <a:spcPts val="1000"/>
              </a:spcBef>
              <a:spcAft>
                <a:spcPts val="0"/>
              </a:spcAft>
              <a:buClr>
                <a:schemeClr val="dk1"/>
              </a:buClr>
              <a:buSzPct val="79999"/>
              <a:buChar char="•"/>
            </a:pPr>
            <a:r>
              <a:rPr b="1" lang="es-ES" sz="1800"/>
              <a:t>Table 1 and Table 2 relationship is normally determined by primary key (PK) and foreign key (FK)</a:t>
            </a:r>
            <a:endParaRPr/>
          </a:p>
          <a:p>
            <a:pPr indent="-228600" lvl="0" marL="228600" rtl="0" algn="l">
              <a:lnSpc>
                <a:spcPct val="120000"/>
              </a:lnSpc>
              <a:spcBef>
                <a:spcPts val="1000"/>
              </a:spcBef>
              <a:spcAft>
                <a:spcPts val="0"/>
              </a:spcAft>
              <a:buClr>
                <a:schemeClr val="dk1"/>
              </a:buClr>
              <a:buSzPct val="79999"/>
              <a:buChar char="•"/>
            </a:pPr>
            <a:r>
              <a:rPr b="1" lang="es-ES" sz="1800"/>
              <a:t>You can use more than 1 INNER JOIN statement in the same query</a:t>
            </a:r>
            <a:endParaRPr b="1" sz="1800"/>
          </a:p>
          <a:p>
            <a:pPr indent="-144018" lvl="0" marL="228600" rtl="0" algn="l">
              <a:lnSpc>
                <a:spcPct val="120000"/>
              </a:lnSpc>
              <a:spcBef>
                <a:spcPts val="1000"/>
              </a:spcBef>
              <a:spcAft>
                <a:spcPts val="0"/>
              </a:spcAft>
              <a:buClr>
                <a:schemeClr val="dk1"/>
              </a:buClr>
              <a:buSzPct val="79999"/>
              <a:buNone/>
            </a:pPr>
            <a:r>
              <a:t/>
            </a:r>
            <a:endParaRPr b="1" sz="1800"/>
          </a:p>
          <a:p>
            <a:pPr indent="-144018" lvl="0" marL="228600" rtl="0" algn="l">
              <a:lnSpc>
                <a:spcPct val="120000"/>
              </a:lnSpc>
              <a:spcBef>
                <a:spcPts val="1000"/>
              </a:spcBef>
              <a:spcAft>
                <a:spcPts val="0"/>
              </a:spcAft>
              <a:buClr>
                <a:schemeClr val="dk1"/>
              </a:buClr>
              <a:buSzPct val="79999"/>
              <a:buNone/>
            </a:pPr>
            <a:r>
              <a:t/>
            </a:r>
            <a:endParaRPr b="1" sz="1800"/>
          </a:p>
          <a:p>
            <a:pPr indent="0" lvl="0" marL="0" rtl="0" algn="l">
              <a:lnSpc>
                <a:spcPct val="120000"/>
              </a:lnSpc>
              <a:spcBef>
                <a:spcPts val="1000"/>
              </a:spcBef>
              <a:spcAft>
                <a:spcPts val="0"/>
              </a:spcAft>
              <a:buClr>
                <a:schemeClr val="dk1"/>
              </a:buClr>
              <a:buSzPct val="79999"/>
              <a:buNone/>
            </a:pPr>
            <a:r>
              <a:t/>
            </a:r>
            <a:endParaRPr sz="1800"/>
          </a:p>
          <a:p>
            <a:pPr indent="0" lvl="0" marL="0" rtl="0" algn="l">
              <a:lnSpc>
                <a:spcPct val="120000"/>
              </a:lnSpc>
              <a:spcBef>
                <a:spcPts val="1000"/>
              </a:spcBef>
              <a:spcAft>
                <a:spcPts val="0"/>
              </a:spcAft>
              <a:buClr>
                <a:schemeClr val="dk1"/>
              </a:buClr>
              <a:buSzPct val="79999"/>
              <a:buNone/>
            </a:pPr>
            <a:r>
              <a:t/>
            </a:r>
            <a:endParaRPr sz="1800"/>
          </a:p>
        </p:txBody>
      </p:sp>
      <p:cxnSp>
        <p:nvCxnSpPr>
          <p:cNvPr id="268" name="Google Shape;268;p12"/>
          <p:cNvCxnSpPr/>
          <p:nvPr/>
        </p:nvCxnSpPr>
        <p:spPr>
          <a:xfrm rot="10800000">
            <a:off x="568602" y="6287813"/>
            <a:ext cx="11054799"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3" name="Shape 273"/>
        <p:cNvGrpSpPr/>
        <p:nvPr/>
      </p:nvGrpSpPr>
      <p:grpSpPr>
        <a:xfrm>
          <a:off x="0" y="0"/>
          <a:ext cx="0" cy="0"/>
          <a:chOff x="0" y="0"/>
          <a:chExt cx="0" cy="0"/>
        </a:xfrm>
      </p:grpSpPr>
      <p:sp>
        <p:nvSpPr>
          <p:cNvPr id="274" name="Google Shape;274;p13"/>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75" name="Google Shape;275;p13"/>
          <p:cNvSpPr txBox="1"/>
          <p:nvPr>
            <p:ph type="title"/>
          </p:nvPr>
        </p:nvSpPr>
        <p:spPr>
          <a:xfrm>
            <a:off x="521207" y="789567"/>
            <a:ext cx="11110405" cy="10548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INNER JOIN – W3SCHOOLS</a:t>
            </a:r>
            <a:endParaRPr/>
          </a:p>
        </p:txBody>
      </p:sp>
      <p:cxnSp>
        <p:nvCxnSpPr>
          <p:cNvPr id="276" name="Google Shape;276;p13"/>
          <p:cNvCxnSpPr/>
          <p:nvPr/>
        </p:nvCxnSpPr>
        <p:spPr>
          <a:xfrm rot="10800000">
            <a:off x="571500" y="567751"/>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277" name="Google Shape;277;p13"/>
          <p:cNvCxnSpPr/>
          <p:nvPr/>
        </p:nvCxnSpPr>
        <p:spPr>
          <a:xfrm rot="10800000">
            <a:off x="571500" y="6286500"/>
            <a:ext cx="11054799" cy="0"/>
          </a:xfrm>
          <a:prstGeom prst="straightConnector1">
            <a:avLst/>
          </a:prstGeom>
          <a:noFill/>
          <a:ln cap="flat" cmpd="sng" w="9525">
            <a:solidFill>
              <a:schemeClr val="dk1"/>
            </a:solidFill>
            <a:prstDash val="solid"/>
            <a:miter lim="800000"/>
            <a:headEnd len="sm" w="sm" type="none"/>
            <a:tailEnd len="sm" w="sm" type="none"/>
          </a:ln>
        </p:spPr>
      </p:cxnSp>
      <p:grpSp>
        <p:nvGrpSpPr>
          <p:cNvPr id="278" name="Google Shape;278;p13"/>
          <p:cNvGrpSpPr/>
          <p:nvPr/>
        </p:nvGrpSpPr>
        <p:grpSpPr>
          <a:xfrm>
            <a:off x="571500" y="1936417"/>
            <a:ext cx="11060112" cy="3934214"/>
            <a:chOff x="0" y="0"/>
            <a:chExt cx="11060112" cy="3934214"/>
          </a:xfrm>
        </p:grpSpPr>
        <p:sp>
          <p:nvSpPr>
            <p:cNvPr id="279" name="Google Shape;279;p13"/>
            <p:cNvSpPr/>
            <p:nvPr/>
          </p:nvSpPr>
          <p:spPr>
            <a:xfrm>
              <a:off x="0" y="0"/>
              <a:ext cx="8848090" cy="865527"/>
            </a:xfrm>
            <a:prstGeom prst="roundRect">
              <a:avLst>
                <a:gd fmla="val 10000" name="adj"/>
              </a:avLst>
            </a:prstGeom>
            <a:solidFill>
              <a:srgbClr val="C24C9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txBox="1"/>
            <p:nvPr/>
          </p:nvSpPr>
          <p:spPr>
            <a:xfrm>
              <a:off x="25350" y="25350"/>
              <a:ext cx="7840982" cy="814827"/>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Avenir"/>
                <a:buNone/>
              </a:pPr>
              <a:r>
                <a:rPr b="0" i="0" lang="es-ES" sz="2300" u="none" cap="none" strike="noStrike">
                  <a:solidFill>
                    <a:schemeClr val="lt1"/>
                  </a:solidFill>
                  <a:latin typeface="Avenir"/>
                  <a:ea typeface="Avenir"/>
                  <a:cs typeface="Avenir"/>
                  <a:sym typeface="Avenir"/>
                </a:rPr>
                <a:t>Let’s use w3 schools mysql database engine and tables for practice</a:t>
              </a:r>
              <a:endParaRPr b="0" i="0" sz="2300" u="none" cap="none" strike="noStrike">
                <a:solidFill>
                  <a:schemeClr val="lt1"/>
                </a:solidFill>
                <a:latin typeface="Avenir"/>
                <a:ea typeface="Avenir"/>
                <a:cs typeface="Avenir"/>
                <a:sym typeface="Avenir"/>
              </a:endParaRPr>
            </a:p>
          </p:txBody>
        </p:sp>
        <p:sp>
          <p:nvSpPr>
            <p:cNvPr id="281" name="Google Shape;281;p13"/>
            <p:cNvSpPr/>
            <p:nvPr/>
          </p:nvSpPr>
          <p:spPr>
            <a:xfrm>
              <a:off x="741027" y="1022895"/>
              <a:ext cx="8848090" cy="865527"/>
            </a:xfrm>
            <a:prstGeom prst="roundRect">
              <a:avLst>
                <a:gd fmla="val 10000" name="adj"/>
              </a:avLst>
            </a:prstGeom>
            <a:solidFill>
              <a:srgbClr val="BE43AD"/>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txBox="1"/>
            <p:nvPr/>
          </p:nvSpPr>
          <p:spPr>
            <a:xfrm>
              <a:off x="766377" y="1048245"/>
              <a:ext cx="7493770" cy="814827"/>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Avenir"/>
                <a:buNone/>
              </a:pPr>
              <a:r>
                <a:rPr b="0" i="0" lang="es-ES" sz="2300" u="none" cap="none" strike="noStrike">
                  <a:solidFill>
                    <a:schemeClr val="lt1"/>
                  </a:solidFill>
                  <a:latin typeface="Avenir"/>
                  <a:ea typeface="Avenir"/>
                  <a:cs typeface="Avenir"/>
                  <a:sym typeface="Avenir"/>
                </a:rPr>
                <a:t>The tables we will be using are “Orders” and “Customers”</a:t>
              </a:r>
              <a:endParaRPr b="0" i="0" sz="2300" u="none" cap="none" strike="noStrike">
                <a:solidFill>
                  <a:schemeClr val="lt1"/>
                </a:solidFill>
                <a:latin typeface="Avenir"/>
                <a:ea typeface="Avenir"/>
                <a:cs typeface="Avenir"/>
                <a:sym typeface="Avenir"/>
              </a:endParaRPr>
            </a:p>
          </p:txBody>
        </p:sp>
        <p:sp>
          <p:nvSpPr>
            <p:cNvPr id="283" name="Google Shape;283;p13"/>
            <p:cNvSpPr/>
            <p:nvPr/>
          </p:nvSpPr>
          <p:spPr>
            <a:xfrm>
              <a:off x="1470995" y="2045791"/>
              <a:ext cx="8848090" cy="865527"/>
            </a:xfrm>
            <a:prstGeom prst="roundRect">
              <a:avLst>
                <a:gd fmla="val 10000" name="adj"/>
              </a:avLst>
            </a:prstGeom>
            <a:solidFill>
              <a:srgbClr val="B73EB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txBox="1"/>
            <p:nvPr/>
          </p:nvSpPr>
          <p:spPr>
            <a:xfrm>
              <a:off x="1496345" y="2071141"/>
              <a:ext cx="7504830" cy="814827"/>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Avenir"/>
                <a:buNone/>
              </a:pPr>
              <a:r>
                <a:rPr b="0" i="0" lang="es-ES" sz="2300" u="none" cap="none" strike="noStrike">
                  <a:solidFill>
                    <a:schemeClr val="lt1"/>
                  </a:solidFill>
                  <a:latin typeface="Avenir"/>
                  <a:ea typeface="Avenir"/>
                  <a:cs typeface="Avenir"/>
                  <a:sym typeface="Avenir"/>
                </a:rPr>
                <a:t>These tables are linked with </a:t>
              </a:r>
              <a:r>
                <a:rPr b="1" i="0" lang="es-ES" sz="2300" u="none" cap="none" strike="noStrike">
                  <a:solidFill>
                    <a:schemeClr val="lt1"/>
                  </a:solidFill>
                  <a:latin typeface="Avenir"/>
                  <a:ea typeface="Avenir"/>
                  <a:cs typeface="Avenir"/>
                  <a:sym typeface="Avenir"/>
                </a:rPr>
                <a:t>CustomerID</a:t>
              </a:r>
              <a:r>
                <a:rPr b="0" i="0" lang="es-ES" sz="2300" u="none" cap="none" strike="noStrike">
                  <a:solidFill>
                    <a:schemeClr val="lt1"/>
                  </a:solidFill>
                  <a:latin typeface="Avenir"/>
                  <a:ea typeface="Avenir"/>
                  <a:cs typeface="Avenir"/>
                  <a:sym typeface="Avenir"/>
                </a:rPr>
                <a:t> column</a:t>
              </a:r>
              <a:endParaRPr/>
            </a:p>
          </p:txBody>
        </p:sp>
        <p:sp>
          <p:nvSpPr>
            <p:cNvPr id="285" name="Google Shape;285;p13"/>
            <p:cNvSpPr/>
            <p:nvPr/>
          </p:nvSpPr>
          <p:spPr>
            <a:xfrm>
              <a:off x="2212022" y="3068687"/>
              <a:ext cx="8848090" cy="865527"/>
            </a:xfrm>
            <a:prstGeom prst="roundRect">
              <a:avLst>
                <a:gd fmla="val 10000" name="adj"/>
              </a:avLst>
            </a:prstGeom>
            <a:solidFill>
              <a:srgbClr val="A03BA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txBox="1"/>
            <p:nvPr/>
          </p:nvSpPr>
          <p:spPr>
            <a:xfrm>
              <a:off x="2237372" y="3094037"/>
              <a:ext cx="7493770" cy="814827"/>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Avenir"/>
                <a:buNone/>
              </a:pPr>
              <a:r>
                <a:rPr b="0" i="0" lang="es-ES" sz="2300" u="none" cap="none" strike="noStrike">
                  <a:solidFill>
                    <a:schemeClr val="lt1"/>
                  </a:solidFill>
                  <a:latin typeface="Avenir"/>
                  <a:ea typeface="Avenir"/>
                  <a:cs typeface="Avenir"/>
                  <a:sym typeface="Avenir"/>
                </a:rPr>
                <a:t>CustomerID is the PK from Customers table and it is FK of Orders table</a:t>
              </a:r>
              <a:endParaRPr/>
            </a:p>
          </p:txBody>
        </p:sp>
        <p:sp>
          <p:nvSpPr>
            <p:cNvPr id="287" name="Google Shape;287;p13"/>
            <p:cNvSpPr/>
            <p:nvPr/>
          </p:nvSpPr>
          <p:spPr>
            <a:xfrm>
              <a:off x="8285497" y="662915"/>
              <a:ext cx="562592" cy="562592"/>
            </a:xfrm>
            <a:prstGeom prst="downArrow">
              <a:avLst>
                <a:gd fmla="val 55000" name="adj1"/>
                <a:gd fmla="val 45000" name="adj2"/>
              </a:avLst>
            </a:prstGeom>
            <a:solidFill>
              <a:srgbClr val="E9CFDF">
                <a:alpha val="89803"/>
              </a:srgbClr>
            </a:solidFill>
            <a:ln cap="flat" cmpd="sng" w="12700">
              <a:solidFill>
                <a:srgbClr val="E9C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txBox="1"/>
            <p:nvPr/>
          </p:nvSpPr>
          <p:spPr>
            <a:xfrm>
              <a:off x="8412080" y="662915"/>
              <a:ext cx="309426" cy="423350"/>
            </a:xfrm>
            <a:prstGeom prst="rect">
              <a:avLst/>
            </a:prstGeom>
            <a:noFill/>
            <a:ln>
              <a:noFill/>
            </a:ln>
          </p:spPr>
          <p:txBody>
            <a:bodyPr anchorCtr="0" anchor="ctr" bIns="31750" lIns="31750" spcFirstLastPara="1" rIns="31750" wrap="square" tIns="31750">
              <a:noAutofit/>
            </a:bodyPr>
            <a:lstStyle/>
            <a:p>
              <a:pPr indent="0" lvl="0" marL="0" marR="0" rtl="0" algn="ctr">
                <a:lnSpc>
                  <a:spcPct val="90000"/>
                </a:lnSpc>
                <a:spcBef>
                  <a:spcPts val="0"/>
                </a:spcBef>
                <a:spcAft>
                  <a:spcPts val="0"/>
                </a:spcAft>
                <a:buClr>
                  <a:schemeClr val="dk1"/>
                </a:buClr>
                <a:buSzPts val="2500"/>
                <a:buFont typeface="Avenir"/>
                <a:buNone/>
              </a:pPr>
              <a:r>
                <a:t/>
              </a:r>
              <a:endParaRPr b="0" i="0" sz="2500" u="none" cap="none" strike="noStrike">
                <a:solidFill>
                  <a:schemeClr val="dk1"/>
                </a:solidFill>
                <a:latin typeface="Avenir"/>
                <a:ea typeface="Avenir"/>
                <a:cs typeface="Avenir"/>
                <a:sym typeface="Avenir"/>
              </a:endParaRPr>
            </a:p>
          </p:txBody>
        </p:sp>
        <p:sp>
          <p:nvSpPr>
            <p:cNvPr id="289" name="Google Shape;289;p13"/>
            <p:cNvSpPr/>
            <p:nvPr/>
          </p:nvSpPr>
          <p:spPr>
            <a:xfrm>
              <a:off x="9026525" y="1685811"/>
              <a:ext cx="562592" cy="562592"/>
            </a:xfrm>
            <a:prstGeom prst="downArrow">
              <a:avLst>
                <a:gd fmla="val 55000" name="adj1"/>
                <a:gd fmla="val 45000" name="adj2"/>
              </a:avLst>
            </a:prstGeom>
            <a:solidFill>
              <a:srgbClr val="E5CDE2">
                <a:alpha val="89803"/>
              </a:srgbClr>
            </a:solidFill>
            <a:ln cap="flat" cmpd="sng" w="12700">
              <a:solidFill>
                <a:srgbClr val="E9C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txBox="1"/>
            <p:nvPr/>
          </p:nvSpPr>
          <p:spPr>
            <a:xfrm>
              <a:off x="9153108" y="1685811"/>
              <a:ext cx="309426" cy="423350"/>
            </a:xfrm>
            <a:prstGeom prst="rect">
              <a:avLst/>
            </a:prstGeom>
            <a:noFill/>
            <a:ln>
              <a:noFill/>
            </a:ln>
          </p:spPr>
          <p:txBody>
            <a:bodyPr anchorCtr="0" anchor="ctr" bIns="31750" lIns="31750" spcFirstLastPara="1" rIns="31750" wrap="square" tIns="31750">
              <a:noAutofit/>
            </a:bodyPr>
            <a:lstStyle/>
            <a:p>
              <a:pPr indent="0" lvl="0" marL="0" marR="0" rtl="0" algn="ctr">
                <a:lnSpc>
                  <a:spcPct val="90000"/>
                </a:lnSpc>
                <a:spcBef>
                  <a:spcPts val="0"/>
                </a:spcBef>
                <a:spcAft>
                  <a:spcPts val="0"/>
                </a:spcAft>
                <a:buClr>
                  <a:schemeClr val="dk1"/>
                </a:buClr>
                <a:buSzPts val="2500"/>
                <a:buFont typeface="Avenir"/>
                <a:buNone/>
              </a:pPr>
              <a:r>
                <a:t/>
              </a:r>
              <a:endParaRPr b="0" i="0" sz="2500" u="none" cap="none" strike="noStrike">
                <a:solidFill>
                  <a:schemeClr val="dk1"/>
                </a:solidFill>
                <a:latin typeface="Avenir"/>
                <a:ea typeface="Avenir"/>
                <a:cs typeface="Avenir"/>
                <a:sym typeface="Avenir"/>
              </a:endParaRPr>
            </a:p>
          </p:txBody>
        </p:sp>
        <p:sp>
          <p:nvSpPr>
            <p:cNvPr id="291" name="Google Shape;291;p13"/>
            <p:cNvSpPr/>
            <p:nvPr/>
          </p:nvSpPr>
          <p:spPr>
            <a:xfrm>
              <a:off x="9756492" y="2708707"/>
              <a:ext cx="562592" cy="562592"/>
            </a:xfrm>
            <a:prstGeom prst="downArrow">
              <a:avLst>
                <a:gd fmla="val 55000" name="adj1"/>
                <a:gd fmla="val 45000" name="adj2"/>
              </a:avLst>
            </a:prstGeom>
            <a:solidFill>
              <a:srgbClr val="DFCCE3">
                <a:alpha val="89803"/>
              </a:srgbClr>
            </a:solidFill>
            <a:ln cap="flat" cmpd="sng" w="12700">
              <a:solidFill>
                <a:srgbClr val="E9C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txBox="1"/>
            <p:nvPr/>
          </p:nvSpPr>
          <p:spPr>
            <a:xfrm>
              <a:off x="9883075" y="2708707"/>
              <a:ext cx="309426" cy="423350"/>
            </a:xfrm>
            <a:prstGeom prst="rect">
              <a:avLst/>
            </a:prstGeom>
            <a:noFill/>
            <a:ln>
              <a:noFill/>
            </a:ln>
          </p:spPr>
          <p:txBody>
            <a:bodyPr anchorCtr="0" anchor="ctr" bIns="31750" lIns="31750" spcFirstLastPara="1" rIns="31750" wrap="square" tIns="31750">
              <a:noAutofit/>
            </a:bodyPr>
            <a:lstStyle/>
            <a:p>
              <a:pPr indent="0" lvl="0" marL="0" marR="0" rtl="0" algn="ctr">
                <a:lnSpc>
                  <a:spcPct val="90000"/>
                </a:lnSpc>
                <a:spcBef>
                  <a:spcPts val="0"/>
                </a:spcBef>
                <a:spcAft>
                  <a:spcPts val="0"/>
                </a:spcAft>
                <a:buClr>
                  <a:schemeClr val="dk1"/>
                </a:buClr>
                <a:buSzPts val="2500"/>
                <a:buFont typeface="Avenir"/>
                <a:buNone/>
              </a:pPr>
              <a:r>
                <a:t/>
              </a:r>
              <a:endParaRPr b="0" i="0" sz="2500" u="none" cap="none" strike="noStrike">
                <a:solidFill>
                  <a:schemeClr val="dk1"/>
                </a:solidFill>
                <a:latin typeface="Avenir"/>
                <a:ea typeface="Avenir"/>
                <a:cs typeface="Avenir"/>
                <a:sym typeface="Aveni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b96cf2091d_0_4"/>
          <p:cNvSpPr txBox="1"/>
          <p:nvPr>
            <p:ph type="title"/>
          </p:nvPr>
        </p:nvSpPr>
        <p:spPr>
          <a:xfrm>
            <a:off x="571500" y="689289"/>
            <a:ext cx="11049000" cy="108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ES"/>
              <a:t>INNER JOIN - W3SCHOOLS TABLES</a:t>
            </a:r>
            <a:endParaRPr/>
          </a:p>
        </p:txBody>
      </p:sp>
      <p:pic>
        <p:nvPicPr>
          <p:cNvPr id="299" name="Google Shape;299;g2b96cf2091d_0_4"/>
          <p:cNvPicPr preferRelativeResize="0"/>
          <p:nvPr/>
        </p:nvPicPr>
        <p:blipFill>
          <a:blip r:embed="rId3">
            <a:alphaModFix/>
          </a:blip>
          <a:stretch>
            <a:fillRect/>
          </a:stretch>
        </p:blipFill>
        <p:spPr>
          <a:xfrm>
            <a:off x="1763325" y="2042125"/>
            <a:ext cx="8665350" cy="4124250"/>
          </a:xfrm>
          <a:prstGeom prst="rect">
            <a:avLst/>
          </a:prstGeom>
          <a:noFill/>
          <a:ln>
            <a:noFill/>
          </a:ln>
        </p:spPr>
      </p:pic>
      <p:sp>
        <p:nvSpPr>
          <p:cNvPr id="300" name="Google Shape;300;g2b96cf2091d_0_4"/>
          <p:cNvSpPr txBox="1"/>
          <p:nvPr/>
        </p:nvSpPr>
        <p:spPr>
          <a:xfrm>
            <a:off x="5079000" y="2156225"/>
            <a:ext cx="2034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550">
                <a:solidFill>
                  <a:schemeClr val="dk1"/>
                </a:solidFill>
                <a:highlight>
                  <a:srgbClr val="FFFFFF"/>
                </a:highlight>
                <a:latin typeface="Verdana"/>
                <a:ea typeface="Verdana"/>
                <a:cs typeface="Verdana"/>
                <a:sym typeface="Verdana"/>
              </a:rPr>
              <a:t>northwind (db)</a:t>
            </a:r>
            <a:endParaRPr b="1" sz="240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5" name="Shape 305"/>
        <p:cNvGrpSpPr/>
        <p:nvPr/>
      </p:nvGrpSpPr>
      <p:grpSpPr>
        <a:xfrm>
          <a:off x="0" y="0"/>
          <a:ext cx="0" cy="0"/>
          <a:chOff x="0" y="0"/>
          <a:chExt cx="0" cy="0"/>
        </a:xfrm>
      </p:grpSpPr>
      <p:cxnSp>
        <p:nvCxnSpPr>
          <p:cNvPr id="306" name="Google Shape;306;p14"/>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307" name="Google Shape;307;p14"/>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308" name="Google Shape;308;p14"/>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
        <p:nvSpPr>
          <p:cNvPr id="309" name="Google Shape;309;p14"/>
          <p:cNvSpPr/>
          <p:nvPr/>
        </p:nvSpPr>
        <p:spPr>
          <a:xfrm>
            <a:off x="-6782" y="0"/>
            <a:ext cx="12198783"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310" name="Google Shape;310;p14"/>
          <p:cNvSpPr txBox="1"/>
          <p:nvPr>
            <p:ph type="title"/>
          </p:nvPr>
        </p:nvSpPr>
        <p:spPr>
          <a:xfrm>
            <a:off x="576072" y="822960"/>
            <a:ext cx="10956558" cy="9676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Batang"/>
              <a:buNone/>
            </a:pPr>
            <a:r>
              <a:rPr lang="es-ES" sz="4800"/>
              <a:t>INNER JOIN – EXERCISE 1 (3 MIN)</a:t>
            </a:r>
            <a:endParaRPr/>
          </a:p>
        </p:txBody>
      </p:sp>
      <p:cxnSp>
        <p:nvCxnSpPr>
          <p:cNvPr id="311" name="Google Shape;311;p14"/>
          <p:cNvCxnSpPr/>
          <p:nvPr/>
        </p:nvCxnSpPr>
        <p:spPr>
          <a:xfrm rot="10800000">
            <a:off x="565869" y="573757"/>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312" name="Google Shape;312;p14"/>
          <p:cNvCxnSpPr/>
          <p:nvPr/>
        </p:nvCxnSpPr>
        <p:spPr>
          <a:xfrm rot="10800000">
            <a:off x="571501" y="5240579"/>
            <a:ext cx="11036211" cy="0"/>
          </a:xfrm>
          <a:prstGeom prst="straightConnector1">
            <a:avLst/>
          </a:prstGeom>
          <a:noFill/>
          <a:ln cap="flat" cmpd="sng" w="9525">
            <a:solidFill>
              <a:schemeClr val="dk1"/>
            </a:solidFill>
            <a:prstDash val="solid"/>
            <a:miter lim="800000"/>
            <a:headEnd len="sm" w="sm" type="none"/>
            <a:tailEnd len="sm" w="sm" type="none"/>
          </a:ln>
        </p:spPr>
      </p:cxnSp>
      <p:cxnSp>
        <p:nvCxnSpPr>
          <p:cNvPr id="313" name="Google Shape;313;p14"/>
          <p:cNvCxnSpPr/>
          <p:nvPr/>
        </p:nvCxnSpPr>
        <p:spPr>
          <a:xfrm rot="10800000">
            <a:off x="561819" y="6289514"/>
            <a:ext cx="11054799" cy="0"/>
          </a:xfrm>
          <a:prstGeom prst="straightConnector1">
            <a:avLst/>
          </a:prstGeom>
          <a:noFill/>
          <a:ln cap="flat" cmpd="sng" w="9525">
            <a:solidFill>
              <a:schemeClr val="dk1"/>
            </a:solidFill>
            <a:prstDash val="solid"/>
            <a:miter lim="800000"/>
            <a:headEnd len="sm" w="sm" type="none"/>
            <a:tailEnd len="sm" w="sm" type="none"/>
          </a:ln>
        </p:spPr>
      </p:cxnSp>
      <p:pic>
        <p:nvPicPr>
          <p:cNvPr descr="A screenshot of a computer&#10;&#10;Description automatically generated" id="314" name="Google Shape;314;p14"/>
          <p:cNvPicPr preferRelativeResize="0"/>
          <p:nvPr>
            <p:ph idx="1" type="body"/>
          </p:nvPr>
        </p:nvPicPr>
        <p:blipFill rotWithShape="1">
          <a:blip r:embed="rId3">
            <a:alphaModFix/>
          </a:blip>
          <a:srcRect b="0" l="0" r="0" t="0"/>
          <a:stretch/>
        </p:blipFill>
        <p:spPr>
          <a:xfrm>
            <a:off x="638001" y="2754998"/>
            <a:ext cx="10832699" cy="2924830"/>
          </a:xfrm>
          <a:prstGeom prst="rect">
            <a:avLst/>
          </a:prstGeom>
          <a:noFill/>
          <a:ln>
            <a:noFill/>
          </a:ln>
        </p:spPr>
      </p:pic>
      <p:sp>
        <p:nvSpPr>
          <p:cNvPr id="315" name="Google Shape;315;p14"/>
          <p:cNvSpPr txBox="1"/>
          <p:nvPr/>
        </p:nvSpPr>
        <p:spPr>
          <a:xfrm>
            <a:off x="1181146" y="1857351"/>
            <a:ext cx="9343598" cy="64633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800" u="none" cap="none" strike="noStrike">
                <a:solidFill>
                  <a:schemeClr val="dk1"/>
                </a:solidFill>
                <a:latin typeface="Calibri"/>
                <a:ea typeface="Calibri"/>
                <a:cs typeface="Calibri"/>
                <a:sym typeface="Calibri"/>
              </a:rPr>
              <a:t>--Display the order id, order date, customer name and customer country. Sort it by order date, ascending</a:t>
            </a:r>
            <a:endParaRPr sz="1800">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5"/>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INNER JOIN – EXERCISE 2 (5 min)</a:t>
            </a:r>
            <a:endParaRPr/>
          </a:p>
        </p:txBody>
      </p:sp>
      <p:pic>
        <p:nvPicPr>
          <p:cNvPr id="322" name="Google Shape;322;p15"/>
          <p:cNvPicPr preferRelativeResize="0"/>
          <p:nvPr>
            <p:ph idx="1" type="body"/>
          </p:nvPr>
        </p:nvPicPr>
        <p:blipFill rotWithShape="1">
          <a:blip r:embed="rId3">
            <a:alphaModFix/>
          </a:blip>
          <a:srcRect b="0" l="0" r="0" t="0"/>
          <a:stretch/>
        </p:blipFill>
        <p:spPr>
          <a:xfrm>
            <a:off x="560387" y="3226114"/>
            <a:ext cx="11060113" cy="2671388"/>
          </a:xfrm>
          <a:prstGeom prst="rect">
            <a:avLst/>
          </a:prstGeom>
          <a:noFill/>
          <a:ln>
            <a:noFill/>
          </a:ln>
        </p:spPr>
      </p:pic>
      <p:sp>
        <p:nvSpPr>
          <p:cNvPr id="323" name="Google Shape;323;p15"/>
          <p:cNvSpPr txBox="1"/>
          <p:nvPr/>
        </p:nvSpPr>
        <p:spPr>
          <a:xfrm>
            <a:off x="1605311" y="2315086"/>
            <a:ext cx="8970264" cy="36933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--Display the nº of orders per customer. Sort it by total orders columns, descending</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6"/>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INNER JOIN – EXERCISE 3 (5 min)</a:t>
            </a:r>
            <a:endParaRPr/>
          </a:p>
        </p:txBody>
      </p:sp>
      <p:pic>
        <p:nvPicPr>
          <p:cNvPr id="330" name="Google Shape;330;p16"/>
          <p:cNvPicPr preferRelativeResize="0"/>
          <p:nvPr/>
        </p:nvPicPr>
        <p:blipFill rotWithShape="1">
          <a:blip r:embed="rId3">
            <a:alphaModFix/>
          </a:blip>
          <a:srcRect b="0" l="0" r="0" t="0"/>
          <a:stretch/>
        </p:blipFill>
        <p:spPr>
          <a:xfrm>
            <a:off x="849893" y="3663674"/>
            <a:ext cx="10307488" cy="1876687"/>
          </a:xfrm>
          <a:prstGeom prst="rect">
            <a:avLst/>
          </a:prstGeom>
          <a:noFill/>
          <a:ln>
            <a:noFill/>
          </a:ln>
        </p:spPr>
      </p:pic>
      <p:sp>
        <p:nvSpPr>
          <p:cNvPr id="331" name="Google Shape;331;p16"/>
          <p:cNvSpPr txBox="1"/>
          <p:nvPr/>
        </p:nvSpPr>
        <p:spPr>
          <a:xfrm>
            <a:off x="635462" y="2395366"/>
            <a:ext cx="10736349" cy="64633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--Display the nº of orders per customer. This time we want only customers from Brazil. Also, we only want those customers that have ordered more than 10 items. Sort the results based on the total orders column, descending</a:t>
            </a:r>
            <a:endParaRPr sz="180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4" name="Shape 124"/>
        <p:cNvGrpSpPr/>
        <p:nvPr/>
      </p:nvGrpSpPr>
      <p:grpSpPr>
        <a:xfrm>
          <a:off x="0" y="0"/>
          <a:ext cx="0" cy="0"/>
          <a:chOff x="0" y="0"/>
          <a:chExt cx="0" cy="0"/>
        </a:xfrm>
      </p:grpSpPr>
      <p:sp>
        <p:nvSpPr>
          <p:cNvPr id="125" name="Google Shape;125;p2"/>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26" name="Google Shape;126;p2"/>
          <p:cNvSpPr txBox="1"/>
          <p:nvPr>
            <p:ph type="title"/>
          </p:nvPr>
        </p:nvSpPr>
        <p:spPr>
          <a:xfrm>
            <a:off x="521207" y="789567"/>
            <a:ext cx="11110405" cy="10548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CONTENTS</a:t>
            </a:r>
            <a:endParaRPr/>
          </a:p>
        </p:txBody>
      </p:sp>
      <p:cxnSp>
        <p:nvCxnSpPr>
          <p:cNvPr id="127" name="Google Shape;127;p2"/>
          <p:cNvCxnSpPr/>
          <p:nvPr/>
        </p:nvCxnSpPr>
        <p:spPr>
          <a:xfrm rot="10800000">
            <a:off x="571500" y="567751"/>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128" name="Google Shape;128;p2"/>
          <p:cNvCxnSpPr/>
          <p:nvPr/>
        </p:nvCxnSpPr>
        <p:spPr>
          <a:xfrm rot="10800000">
            <a:off x="571500" y="6286500"/>
            <a:ext cx="11054799" cy="0"/>
          </a:xfrm>
          <a:prstGeom prst="straightConnector1">
            <a:avLst/>
          </a:prstGeom>
          <a:noFill/>
          <a:ln cap="flat" cmpd="sng" w="9525">
            <a:solidFill>
              <a:schemeClr val="dk1"/>
            </a:solidFill>
            <a:prstDash val="solid"/>
            <a:miter lim="800000"/>
            <a:headEnd len="sm" w="sm" type="none"/>
            <a:tailEnd len="sm" w="sm" type="none"/>
          </a:ln>
        </p:spPr>
      </p:cxnSp>
      <p:grpSp>
        <p:nvGrpSpPr>
          <p:cNvPr id="129" name="Google Shape;129;p2"/>
          <p:cNvGrpSpPr/>
          <p:nvPr/>
        </p:nvGrpSpPr>
        <p:grpSpPr>
          <a:xfrm>
            <a:off x="571716" y="2338475"/>
            <a:ext cx="11059680" cy="3130098"/>
            <a:chOff x="216" y="402058"/>
            <a:chExt cx="11059680" cy="3130098"/>
          </a:xfrm>
        </p:grpSpPr>
        <p:sp>
          <p:nvSpPr>
            <p:cNvPr id="130" name="Google Shape;130;p2"/>
            <p:cNvSpPr/>
            <p:nvPr/>
          </p:nvSpPr>
          <p:spPr>
            <a:xfrm>
              <a:off x="216" y="402058"/>
              <a:ext cx="2608415" cy="3130098"/>
            </a:xfrm>
            <a:prstGeom prst="rect">
              <a:avLst/>
            </a:prstGeom>
            <a:solidFill>
              <a:srgbClr val="B07939"/>
            </a:solidFill>
            <a:ln cap="flat" cmpd="sng" w="12700">
              <a:solidFill>
                <a:srgbClr val="B0793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txBox="1"/>
            <p:nvPr/>
          </p:nvSpPr>
          <p:spPr>
            <a:xfrm>
              <a:off x="216" y="1654097"/>
              <a:ext cx="2608415" cy="1878059"/>
            </a:xfrm>
            <a:prstGeom prst="rect">
              <a:avLst/>
            </a:prstGeom>
            <a:noFill/>
            <a:ln>
              <a:noFill/>
            </a:ln>
          </p:spPr>
          <p:txBody>
            <a:bodyPr anchorCtr="0" anchor="t" bIns="330200" lIns="257650" spcFirstLastPara="1" rIns="257650" wrap="square" tIns="0">
              <a:noAutofit/>
            </a:bodyPr>
            <a:lstStyle/>
            <a:p>
              <a:pPr indent="0" lvl="0" marL="0" marR="0" rtl="0" algn="l">
                <a:lnSpc>
                  <a:spcPct val="90000"/>
                </a:lnSpc>
                <a:spcBef>
                  <a:spcPts val="0"/>
                </a:spcBef>
                <a:spcAft>
                  <a:spcPts val="0"/>
                </a:spcAft>
                <a:buClr>
                  <a:schemeClr val="lt1"/>
                </a:buClr>
                <a:buSzPts val="2600"/>
                <a:buFont typeface="Avenir"/>
                <a:buNone/>
              </a:pPr>
              <a:r>
                <a:rPr b="0" i="0" lang="es-ES" sz="2600" u="none" cap="none" strike="noStrike">
                  <a:solidFill>
                    <a:schemeClr val="lt1"/>
                  </a:solidFill>
                  <a:latin typeface="Avenir"/>
                  <a:ea typeface="Avenir"/>
                  <a:cs typeface="Avenir"/>
                  <a:sym typeface="Avenir"/>
                </a:rPr>
                <a:t>Cartesian product</a:t>
              </a:r>
              <a:endParaRPr b="0" i="0" sz="2600" u="none" cap="none" strike="noStrike">
                <a:solidFill>
                  <a:schemeClr val="lt1"/>
                </a:solidFill>
                <a:latin typeface="Avenir"/>
                <a:ea typeface="Avenir"/>
                <a:cs typeface="Avenir"/>
                <a:sym typeface="Avenir"/>
              </a:endParaRPr>
            </a:p>
          </p:txBody>
        </p:sp>
        <p:sp>
          <p:nvSpPr>
            <p:cNvPr id="132" name="Google Shape;132;p2"/>
            <p:cNvSpPr/>
            <p:nvPr/>
          </p:nvSpPr>
          <p:spPr>
            <a:xfrm>
              <a:off x="216" y="402058"/>
              <a:ext cx="2608415" cy="1252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txBox="1"/>
            <p:nvPr/>
          </p:nvSpPr>
          <p:spPr>
            <a:xfrm>
              <a:off x="216" y="402058"/>
              <a:ext cx="2608415" cy="1252039"/>
            </a:xfrm>
            <a:prstGeom prst="rect">
              <a:avLst/>
            </a:prstGeom>
            <a:noFill/>
            <a:ln>
              <a:noFill/>
            </a:ln>
          </p:spPr>
          <p:txBody>
            <a:bodyPr anchorCtr="0" anchor="ctr" bIns="165100" lIns="257650" spcFirstLastPara="1" rIns="257650" wrap="square" tIns="165100">
              <a:noAutofit/>
            </a:bodyPr>
            <a:lstStyle/>
            <a:p>
              <a:pPr indent="0" lvl="0" marL="0" marR="0" rtl="0" algn="l">
                <a:lnSpc>
                  <a:spcPct val="90000"/>
                </a:lnSpc>
                <a:spcBef>
                  <a:spcPts val="0"/>
                </a:spcBef>
                <a:spcAft>
                  <a:spcPts val="0"/>
                </a:spcAft>
                <a:buClr>
                  <a:schemeClr val="lt1"/>
                </a:buClr>
                <a:buSzPts val="6600"/>
                <a:buFont typeface="Avenir"/>
                <a:buNone/>
              </a:pPr>
              <a:r>
                <a:rPr b="0" i="0" lang="es-ES" sz="6600" u="none" cap="none" strike="noStrike">
                  <a:solidFill>
                    <a:schemeClr val="lt1"/>
                  </a:solidFill>
                  <a:latin typeface="Avenir"/>
                  <a:ea typeface="Avenir"/>
                  <a:cs typeface="Avenir"/>
                  <a:sym typeface="Avenir"/>
                </a:rPr>
                <a:t>01</a:t>
              </a:r>
              <a:endParaRPr/>
            </a:p>
          </p:txBody>
        </p:sp>
        <p:sp>
          <p:nvSpPr>
            <p:cNvPr id="134" name="Google Shape;134;p2"/>
            <p:cNvSpPr/>
            <p:nvPr/>
          </p:nvSpPr>
          <p:spPr>
            <a:xfrm>
              <a:off x="2817304" y="402058"/>
              <a:ext cx="2608415" cy="3130098"/>
            </a:xfrm>
            <a:prstGeom prst="rect">
              <a:avLst/>
            </a:prstGeom>
            <a:solidFill>
              <a:srgbClr val="C25A4C"/>
            </a:solidFill>
            <a:ln cap="flat" cmpd="sng" w="12700">
              <a:solidFill>
                <a:srgbClr val="C25A4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txBox="1"/>
            <p:nvPr/>
          </p:nvSpPr>
          <p:spPr>
            <a:xfrm>
              <a:off x="2817304" y="1654097"/>
              <a:ext cx="2608415" cy="1878059"/>
            </a:xfrm>
            <a:prstGeom prst="rect">
              <a:avLst/>
            </a:prstGeom>
            <a:noFill/>
            <a:ln>
              <a:noFill/>
            </a:ln>
          </p:spPr>
          <p:txBody>
            <a:bodyPr anchorCtr="0" anchor="t" bIns="330200" lIns="257650" spcFirstLastPara="1" rIns="257650" wrap="square" tIns="0">
              <a:noAutofit/>
            </a:bodyPr>
            <a:lstStyle/>
            <a:p>
              <a:pPr indent="0" lvl="0" marL="0" marR="0" rtl="0" algn="l">
                <a:lnSpc>
                  <a:spcPct val="90000"/>
                </a:lnSpc>
                <a:spcBef>
                  <a:spcPts val="0"/>
                </a:spcBef>
                <a:spcAft>
                  <a:spcPts val="0"/>
                </a:spcAft>
                <a:buClr>
                  <a:schemeClr val="lt1"/>
                </a:buClr>
                <a:buSzPts val="2600"/>
                <a:buFont typeface="Avenir"/>
                <a:buNone/>
              </a:pPr>
              <a:r>
                <a:rPr b="0" i="0" lang="es-ES" sz="2600" u="none" cap="none" strike="noStrike">
                  <a:solidFill>
                    <a:schemeClr val="lt1"/>
                  </a:solidFill>
                  <a:latin typeface="Avenir"/>
                  <a:ea typeface="Avenir"/>
                  <a:cs typeface="Avenir"/>
                  <a:sym typeface="Avenir"/>
                </a:rPr>
                <a:t>INNER JOIN</a:t>
              </a:r>
              <a:endParaRPr b="0" i="0" sz="2600" u="none" cap="none" strike="noStrike">
                <a:solidFill>
                  <a:schemeClr val="lt1"/>
                </a:solidFill>
                <a:latin typeface="Avenir"/>
                <a:ea typeface="Avenir"/>
                <a:cs typeface="Avenir"/>
                <a:sym typeface="Avenir"/>
              </a:endParaRPr>
            </a:p>
          </p:txBody>
        </p:sp>
        <p:sp>
          <p:nvSpPr>
            <p:cNvPr id="136" name="Google Shape;136;p2"/>
            <p:cNvSpPr/>
            <p:nvPr/>
          </p:nvSpPr>
          <p:spPr>
            <a:xfrm>
              <a:off x="2817304" y="402058"/>
              <a:ext cx="2608415" cy="1252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txBox="1"/>
            <p:nvPr/>
          </p:nvSpPr>
          <p:spPr>
            <a:xfrm>
              <a:off x="2817304" y="402058"/>
              <a:ext cx="2608415" cy="1252039"/>
            </a:xfrm>
            <a:prstGeom prst="rect">
              <a:avLst/>
            </a:prstGeom>
            <a:noFill/>
            <a:ln>
              <a:noFill/>
            </a:ln>
          </p:spPr>
          <p:txBody>
            <a:bodyPr anchorCtr="0" anchor="ctr" bIns="165100" lIns="257650" spcFirstLastPara="1" rIns="257650" wrap="square" tIns="165100">
              <a:noAutofit/>
            </a:bodyPr>
            <a:lstStyle/>
            <a:p>
              <a:pPr indent="0" lvl="0" marL="0" marR="0" rtl="0" algn="l">
                <a:lnSpc>
                  <a:spcPct val="90000"/>
                </a:lnSpc>
                <a:spcBef>
                  <a:spcPts val="0"/>
                </a:spcBef>
                <a:spcAft>
                  <a:spcPts val="0"/>
                </a:spcAft>
                <a:buClr>
                  <a:schemeClr val="lt1"/>
                </a:buClr>
                <a:buSzPts val="6600"/>
                <a:buFont typeface="Avenir"/>
                <a:buNone/>
              </a:pPr>
              <a:r>
                <a:rPr b="0" i="0" lang="es-ES" sz="6600" u="none" cap="none" strike="noStrike">
                  <a:solidFill>
                    <a:schemeClr val="lt1"/>
                  </a:solidFill>
                  <a:latin typeface="Avenir"/>
                  <a:ea typeface="Avenir"/>
                  <a:cs typeface="Avenir"/>
                  <a:sym typeface="Avenir"/>
                </a:rPr>
                <a:t>02</a:t>
              </a:r>
              <a:endParaRPr/>
            </a:p>
          </p:txBody>
        </p:sp>
        <p:sp>
          <p:nvSpPr>
            <p:cNvPr id="138" name="Google Shape;138;p2"/>
            <p:cNvSpPr/>
            <p:nvPr/>
          </p:nvSpPr>
          <p:spPr>
            <a:xfrm>
              <a:off x="5634393" y="402058"/>
              <a:ext cx="2608415" cy="3130098"/>
            </a:xfrm>
            <a:prstGeom prst="rect">
              <a:avLst/>
            </a:prstGeom>
            <a:solidFill>
              <a:srgbClr val="B0395B"/>
            </a:solidFill>
            <a:ln cap="flat" cmpd="sng" w="12700">
              <a:solidFill>
                <a:srgbClr val="B0395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txBox="1"/>
            <p:nvPr/>
          </p:nvSpPr>
          <p:spPr>
            <a:xfrm>
              <a:off x="5634393" y="1654097"/>
              <a:ext cx="2608415" cy="1878059"/>
            </a:xfrm>
            <a:prstGeom prst="rect">
              <a:avLst/>
            </a:prstGeom>
            <a:noFill/>
            <a:ln>
              <a:noFill/>
            </a:ln>
          </p:spPr>
          <p:txBody>
            <a:bodyPr anchorCtr="0" anchor="t" bIns="330200" lIns="257650" spcFirstLastPara="1" rIns="257650" wrap="square" tIns="0">
              <a:noAutofit/>
            </a:bodyPr>
            <a:lstStyle/>
            <a:p>
              <a:pPr indent="0" lvl="0" marL="0" marR="0" rtl="0" algn="l">
                <a:lnSpc>
                  <a:spcPct val="90000"/>
                </a:lnSpc>
                <a:spcBef>
                  <a:spcPts val="0"/>
                </a:spcBef>
                <a:spcAft>
                  <a:spcPts val="0"/>
                </a:spcAft>
                <a:buClr>
                  <a:schemeClr val="lt1"/>
                </a:buClr>
                <a:buSzPts val="2600"/>
                <a:buFont typeface="Avenir"/>
                <a:buNone/>
              </a:pPr>
              <a:r>
                <a:rPr b="0" i="0" lang="es-ES" sz="2600" u="none" cap="none" strike="noStrike">
                  <a:solidFill>
                    <a:schemeClr val="lt1"/>
                  </a:solidFill>
                  <a:latin typeface="Avenir"/>
                  <a:ea typeface="Avenir"/>
                  <a:cs typeface="Avenir"/>
                  <a:sym typeface="Avenir"/>
                </a:rPr>
                <a:t>Exam overview – Q4 d) onwards</a:t>
              </a:r>
              <a:endParaRPr b="0" i="0" sz="2600" u="none" cap="none" strike="noStrike">
                <a:solidFill>
                  <a:schemeClr val="lt1"/>
                </a:solidFill>
                <a:latin typeface="Avenir"/>
                <a:ea typeface="Avenir"/>
                <a:cs typeface="Avenir"/>
                <a:sym typeface="Avenir"/>
              </a:endParaRPr>
            </a:p>
          </p:txBody>
        </p:sp>
        <p:sp>
          <p:nvSpPr>
            <p:cNvPr id="140" name="Google Shape;140;p2"/>
            <p:cNvSpPr/>
            <p:nvPr/>
          </p:nvSpPr>
          <p:spPr>
            <a:xfrm>
              <a:off x="5634393" y="402058"/>
              <a:ext cx="2608415" cy="1252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txBox="1"/>
            <p:nvPr/>
          </p:nvSpPr>
          <p:spPr>
            <a:xfrm>
              <a:off x="5634393" y="402058"/>
              <a:ext cx="2608415" cy="1252039"/>
            </a:xfrm>
            <a:prstGeom prst="rect">
              <a:avLst/>
            </a:prstGeom>
            <a:noFill/>
            <a:ln>
              <a:noFill/>
            </a:ln>
          </p:spPr>
          <p:txBody>
            <a:bodyPr anchorCtr="0" anchor="ctr" bIns="165100" lIns="257650" spcFirstLastPara="1" rIns="257650" wrap="square" tIns="165100">
              <a:noAutofit/>
            </a:bodyPr>
            <a:lstStyle/>
            <a:p>
              <a:pPr indent="0" lvl="0" marL="0" marR="0" rtl="0" algn="l">
                <a:lnSpc>
                  <a:spcPct val="90000"/>
                </a:lnSpc>
                <a:spcBef>
                  <a:spcPts val="0"/>
                </a:spcBef>
                <a:spcAft>
                  <a:spcPts val="0"/>
                </a:spcAft>
                <a:buClr>
                  <a:schemeClr val="lt1"/>
                </a:buClr>
                <a:buSzPts val="6600"/>
                <a:buFont typeface="Avenir"/>
                <a:buNone/>
              </a:pPr>
              <a:r>
                <a:rPr b="0" i="0" lang="es-ES" sz="6600" u="none" cap="none" strike="noStrike">
                  <a:solidFill>
                    <a:schemeClr val="lt1"/>
                  </a:solidFill>
                  <a:latin typeface="Avenir"/>
                  <a:ea typeface="Avenir"/>
                  <a:cs typeface="Avenir"/>
                  <a:sym typeface="Avenir"/>
                </a:rPr>
                <a:t>03</a:t>
              </a:r>
              <a:endParaRPr/>
            </a:p>
          </p:txBody>
        </p:sp>
        <p:sp>
          <p:nvSpPr>
            <p:cNvPr id="142" name="Google Shape;142;p2"/>
            <p:cNvSpPr/>
            <p:nvPr/>
          </p:nvSpPr>
          <p:spPr>
            <a:xfrm>
              <a:off x="8451481" y="402058"/>
              <a:ext cx="2608415" cy="3130098"/>
            </a:xfrm>
            <a:prstGeom prst="rect">
              <a:avLst/>
            </a:prstGeom>
            <a:solidFill>
              <a:srgbClr val="C24C9F"/>
            </a:solidFill>
            <a:ln cap="flat" cmpd="sng" w="12700">
              <a:solidFill>
                <a:srgbClr val="C24C9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txBox="1"/>
            <p:nvPr/>
          </p:nvSpPr>
          <p:spPr>
            <a:xfrm>
              <a:off x="8451481" y="1654097"/>
              <a:ext cx="2608415" cy="1878059"/>
            </a:xfrm>
            <a:prstGeom prst="rect">
              <a:avLst/>
            </a:prstGeom>
            <a:noFill/>
            <a:ln>
              <a:noFill/>
            </a:ln>
          </p:spPr>
          <p:txBody>
            <a:bodyPr anchorCtr="0" anchor="t" bIns="330200" lIns="257650" spcFirstLastPara="1" rIns="257650" wrap="square" tIns="0">
              <a:noAutofit/>
            </a:bodyPr>
            <a:lstStyle/>
            <a:p>
              <a:pPr indent="0" lvl="0" marL="0" marR="0" rtl="0" algn="l">
                <a:lnSpc>
                  <a:spcPct val="90000"/>
                </a:lnSpc>
                <a:spcBef>
                  <a:spcPts val="0"/>
                </a:spcBef>
                <a:spcAft>
                  <a:spcPts val="0"/>
                </a:spcAft>
                <a:buClr>
                  <a:schemeClr val="lt1"/>
                </a:buClr>
                <a:buSzPts val="2600"/>
                <a:buFont typeface="Avenir"/>
                <a:buNone/>
              </a:pPr>
              <a:r>
                <a:rPr b="0" i="0" lang="es-ES" sz="2600" u="none" cap="none" strike="noStrike">
                  <a:solidFill>
                    <a:schemeClr val="lt1"/>
                  </a:solidFill>
                  <a:latin typeface="Avenir"/>
                  <a:ea typeface="Avenir"/>
                  <a:cs typeface="Avenir"/>
                  <a:sym typeface="Avenir"/>
                </a:rPr>
                <a:t>LEFT JOIN</a:t>
              </a:r>
              <a:endParaRPr/>
            </a:p>
          </p:txBody>
        </p:sp>
        <p:sp>
          <p:nvSpPr>
            <p:cNvPr id="144" name="Google Shape;144;p2"/>
            <p:cNvSpPr/>
            <p:nvPr/>
          </p:nvSpPr>
          <p:spPr>
            <a:xfrm>
              <a:off x="8451481" y="402058"/>
              <a:ext cx="2608415" cy="1252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txBox="1"/>
            <p:nvPr/>
          </p:nvSpPr>
          <p:spPr>
            <a:xfrm>
              <a:off x="8451481" y="402058"/>
              <a:ext cx="2608415" cy="1252039"/>
            </a:xfrm>
            <a:prstGeom prst="rect">
              <a:avLst/>
            </a:prstGeom>
            <a:noFill/>
            <a:ln>
              <a:noFill/>
            </a:ln>
          </p:spPr>
          <p:txBody>
            <a:bodyPr anchorCtr="0" anchor="ctr" bIns="165100" lIns="257650" spcFirstLastPara="1" rIns="257650" wrap="square" tIns="165100">
              <a:noAutofit/>
            </a:bodyPr>
            <a:lstStyle/>
            <a:p>
              <a:pPr indent="0" lvl="0" marL="0" marR="0" rtl="0" algn="l">
                <a:lnSpc>
                  <a:spcPct val="90000"/>
                </a:lnSpc>
                <a:spcBef>
                  <a:spcPts val="0"/>
                </a:spcBef>
                <a:spcAft>
                  <a:spcPts val="0"/>
                </a:spcAft>
                <a:buClr>
                  <a:schemeClr val="lt1"/>
                </a:buClr>
                <a:buSzPts val="6600"/>
                <a:buFont typeface="Avenir"/>
                <a:buNone/>
              </a:pPr>
              <a:r>
                <a:rPr b="0" i="0" lang="es-ES" sz="6600" u="none" cap="none" strike="noStrike">
                  <a:solidFill>
                    <a:schemeClr val="lt1"/>
                  </a:solidFill>
                  <a:latin typeface="Avenir"/>
                  <a:ea typeface="Avenir"/>
                  <a:cs typeface="Avenir"/>
                  <a:sym typeface="Avenir"/>
                </a:rPr>
                <a:t>04</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5" name="Shape 335"/>
        <p:cNvGrpSpPr/>
        <p:nvPr/>
      </p:nvGrpSpPr>
      <p:grpSpPr>
        <a:xfrm>
          <a:off x="0" y="0"/>
          <a:ext cx="0" cy="0"/>
          <a:chOff x="0" y="0"/>
          <a:chExt cx="0" cy="0"/>
        </a:xfrm>
      </p:grpSpPr>
      <p:sp>
        <p:nvSpPr>
          <p:cNvPr id="336" name="Google Shape;336;p17"/>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7" name="Google Shape;337;p17"/>
          <p:cNvSpPr txBox="1"/>
          <p:nvPr>
            <p:ph type="title"/>
          </p:nvPr>
        </p:nvSpPr>
        <p:spPr>
          <a:xfrm>
            <a:off x="521207" y="789567"/>
            <a:ext cx="11110405" cy="10548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CONCLUSIONS</a:t>
            </a:r>
            <a:endParaRPr/>
          </a:p>
        </p:txBody>
      </p:sp>
      <p:cxnSp>
        <p:nvCxnSpPr>
          <p:cNvPr id="338" name="Google Shape;338;p17"/>
          <p:cNvCxnSpPr/>
          <p:nvPr/>
        </p:nvCxnSpPr>
        <p:spPr>
          <a:xfrm rot="10800000">
            <a:off x="571500" y="567751"/>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339" name="Google Shape;339;p17"/>
          <p:cNvCxnSpPr/>
          <p:nvPr/>
        </p:nvCxnSpPr>
        <p:spPr>
          <a:xfrm rot="10800000">
            <a:off x="571500" y="6286500"/>
            <a:ext cx="11054799" cy="0"/>
          </a:xfrm>
          <a:prstGeom prst="straightConnector1">
            <a:avLst/>
          </a:prstGeom>
          <a:noFill/>
          <a:ln cap="flat" cmpd="sng" w="9525">
            <a:solidFill>
              <a:schemeClr val="dk1"/>
            </a:solidFill>
            <a:prstDash val="solid"/>
            <a:miter lim="800000"/>
            <a:headEnd len="sm" w="sm" type="none"/>
            <a:tailEnd len="sm" w="sm" type="none"/>
          </a:ln>
        </p:spPr>
      </p:cxnSp>
      <p:grpSp>
        <p:nvGrpSpPr>
          <p:cNvPr id="340" name="Google Shape;340;p17"/>
          <p:cNvGrpSpPr/>
          <p:nvPr/>
        </p:nvGrpSpPr>
        <p:grpSpPr>
          <a:xfrm>
            <a:off x="571500" y="1815601"/>
            <a:ext cx="11176330" cy="3415656"/>
            <a:chOff x="0" y="-120816"/>
            <a:chExt cx="11176330" cy="3415656"/>
          </a:xfrm>
        </p:grpSpPr>
        <p:sp>
          <p:nvSpPr>
            <p:cNvPr id="341" name="Google Shape;341;p17"/>
            <p:cNvSpPr/>
            <p:nvPr/>
          </p:nvSpPr>
          <p:spPr>
            <a:xfrm>
              <a:off x="0" y="639309"/>
              <a:ext cx="11060100" cy="11802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1363205" y="639309"/>
              <a:ext cx="9696900" cy="11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txBox="1"/>
            <p:nvPr/>
          </p:nvSpPr>
          <p:spPr>
            <a:xfrm>
              <a:off x="1479430" y="-120816"/>
              <a:ext cx="9696900" cy="1180200"/>
            </a:xfrm>
            <a:prstGeom prst="rect">
              <a:avLst/>
            </a:prstGeom>
            <a:noFill/>
            <a:ln>
              <a:noFill/>
            </a:ln>
          </p:spPr>
          <p:txBody>
            <a:bodyPr anchorCtr="0" anchor="ctr" bIns="124900" lIns="124900" spcFirstLastPara="1" rIns="124900" wrap="square" tIns="124900">
              <a:noAutofit/>
            </a:bodyPr>
            <a:lstStyle/>
            <a:p>
              <a:pPr indent="0" lvl="0" marL="0" marR="0" rtl="0" algn="l">
                <a:lnSpc>
                  <a:spcPct val="90000"/>
                </a:lnSpc>
                <a:spcBef>
                  <a:spcPts val="0"/>
                </a:spcBef>
                <a:spcAft>
                  <a:spcPts val="0"/>
                </a:spcAft>
                <a:buClr>
                  <a:schemeClr val="dk1"/>
                </a:buClr>
                <a:buSzPts val="2400"/>
                <a:buFont typeface="Avenir"/>
                <a:buNone/>
              </a:pPr>
              <a:r>
                <a:rPr b="1" lang="es-ES" sz="2400">
                  <a:solidFill>
                    <a:schemeClr val="dk1"/>
                  </a:solidFill>
                  <a:latin typeface="Avenir"/>
                  <a:ea typeface="Avenir"/>
                  <a:cs typeface="Avenir"/>
                  <a:sym typeface="Avenir"/>
                </a:rPr>
                <a:t>CARTESIAN PRODUCT is NOT equal to INNER JOIN</a:t>
              </a:r>
              <a:r>
                <a:rPr lang="es-ES" sz="2400">
                  <a:solidFill>
                    <a:schemeClr val="dk1"/>
                  </a:solidFill>
                  <a:latin typeface="Avenir"/>
                  <a:ea typeface="Avenir"/>
                  <a:cs typeface="Avenir"/>
                  <a:sym typeface="Avenir"/>
                </a:rPr>
                <a:t>. Each one has its own usage</a:t>
              </a:r>
              <a:endParaRPr sz="2400">
                <a:solidFill>
                  <a:schemeClr val="dk1"/>
                </a:solidFill>
                <a:latin typeface="Avenir"/>
                <a:ea typeface="Avenir"/>
                <a:cs typeface="Avenir"/>
                <a:sym typeface="Avenir"/>
              </a:endParaRPr>
            </a:p>
          </p:txBody>
        </p:sp>
        <p:sp>
          <p:nvSpPr>
            <p:cNvPr id="344" name="Google Shape;344;p17"/>
            <p:cNvSpPr/>
            <p:nvPr/>
          </p:nvSpPr>
          <p:spPr>
            <a:xfrm>
              <a:off x="0" y="2114640"/>
              <a:ext cx="11060100" cy="11802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1363205" y="2114640"/>
              <a:ext cx="9696900" cy="11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txBox="1"/>
            <p:nvPr/>
          </p:nvSpPr>
          <p:spPr>
            <a:xfrm>
              <a:off x="1479430" y="1141140"/>
              <a:ext cx="9696900" cy="1180200"/>
            </a:xfrm>
            <a:prstGeom prst="rect">
              <a:avLst/>
            </a:prstGeom>
            <a:noFill/>
            <a:ln>
              <a:noFill/>
            </a:ln>
          </p:spPr>
          <p:txBody>
            <a:bodyPr anchorCtr="0" anchor="ctr" bIns="124900" lIns="124900" spcFirstLastPara="1" rIns="124900" wrap="square" tIns="124900">
              <a:noAutofit/>
            </a:bodyPr>
            <a:lstStyle/>
            <a:p>
              <a:pPr indent="0" lvl="0" marL="0" marR="0" rtl="0" algn="l">
                <a:lnSpc>
                  <a:spcPct val="90000"/>
                </a:lnSpc>
                <a:spcBef>
                  <a:spcPts val="0"/>
                </a:spcBef>
                <a:spcAft>
                  <a:spcPts val="0"/>
                </a:spcAft>
                <a:buClr>
                  <a:schemeClr val="dk1"/>
                </a:buClr>
                <a:buSzPts val="2400"/>
                <a:buFont typeface="Avenir"/>
                <a:buNone/>
              </a:pPr>
              <a:r>
                <a:rPr lang="es-ES" sz="2400">
                  <a:solidFill>
                    <a:schemeClr val="dk1"/>
                  </a:solidFill>
                  <a:latin typeface="Avenir"/>
                  <a:ea typeface="Avenir"/>
                  <a:cs typeface="Avenir"/>
                  <a:sym typeface="Avenir"/>
                </a:rPr>
                <a:t>INNER JOIN can be performed (and it is often performed) between more than 2 tables</a:t>
              </a:r>
              <a:r>
                <a:rPr b="1" lang="es-ES" sz="2400">
                  <a:solidFill>
                    <a:schemeClr val="dk1"/>
                  </a:solidFill>
                  <a:latin typeface="Avenir"/>
                  <a:ea typeface="Avenir"/>
                  <a:cs typeface="Avenir"/>
                  <a:sym typeface="Avenir"/>
                </a:rPr>
                <a:t> </a:t>
              </a:r>
              <a:r>
                <a:rPr lang="es-ES" sz="2400">
                  <a:solidFill>
                    <a:schemeClr val="dk1"/>
                  </a:solidFill>
                  <a:latin typeface="Avenir"/>
                  <a:ea typeface="Avenir"/>
                  <a:cs typeface="Avenir"/>
                  <a:sym typeface="Avenir"/>
                </a:rPr>
                <a:t>(we will cover this in the exam overview)</a:t>
              </a:r>
              <a:endParaRPr sz="2400">
                <a:solidFill>
                  <a:schemeClr val="dk1"/>
                </a:solidFill>
                <a:latin typeface="Avenir"/>
                <a:ea typeface="Avenir"/>
                <a:cs typeface="Avenir"/>
                <a:sym typeface="Avenir"/>
              </a:endParaRPr>
            </a:p>
          </p:txBody>
        </p:sp>
      </p:grpSp>
      <p:pic>
        <p:nvPicPr>
          <p:cNvPr id="347" name="Google Shape;347;p17"/>
          <p:cNvPicPr preferRelativeResize="0"/>
          <p:nvPr/>
        </p:nvPicPr>
        <p:blipFill>
          <a:blip r:embed="rId3">
            <a:alphaModFix/>
          </a:blip>
          <a:stretch>
            <a:fillRect/>
          </a:stretch>
        </p:blipFill>
        <p:spPr>
          <a:xfrm>
            <a:off x="700313" y="1708975"/>
            <a:ext cx="1238450" cy="1238450"/>
          </a:xfrm>
          <a:prstGeom prst="rect">
            <a:avLst/>
          </a:prstGeom>
          <a:noFill/>
          <a:ln>
            <a:noFill/>
          </a:ln>
        </p:spPr>
      </p:pic>
      <p:pic>
        <p:nvPicPr>
          <p:cNvPr id="348" name="Google Shape;348;p17"/>
          <p:cNvPicPr preferRelativeResize="0"/>
          <p:nvPr/>
        </p:nvPicPr>
        <p:blipFill>
          <a:blip r:embed="rId4">
            <a:alphaModFix/>
          </a:blip>
          <a:stretch>
            <a:fillRect/>
          </a:stretch>
        </p:blipFill>
        <p:spPr>
          <a:xfrm>
            <a:off x="749174" y="3173275"/>
            <a:ext cx="1140775" cy="939175"/>
          </a:xfrm>
          <a:prstGeom prst="rect">
            <a:avLst/>
          </a:prstGeom>
          <a:noFill/>
          <a:ln>
            <a:noFill/>
          </a:ln>
        </p:spPr>
      </p:pic>
      <p:pic>
        <p:nvPicPr>
          <p:cNvPr id="349" name="Google Shape;349;p17"/>
          <p:cNvPicPr preferRelativeResize="0"/>
          <p:nvPr/>
        </p:nvPicPr>
        <p:blipFill>
          <a:blip r:embed="rId5">
            <a:alphaModFix/>
          </a:blip>
          <a:stretch>
            <a:fillRect/>
          </a:stretch>
        </p:blipFill>
        <p:spPr>
          <a:xfrm>
            <a:off x="550362" y="4695020"/>
            <a:ext cx="1538400" cy="1166630"/>
          </a:xfrm>
          <a:prstGeom prst="rect">
            <a:avLst/>
          </a:prstGeom>
          <a:noFill/>
          <a:ln>
            <a:noFill/>
          </a:ln>
        </p:spPr>
      </p:pic>
      <p:sp>
        <p:nvSpPr>
          <p:cNvPr id="350" name="Google Shape;350;p17"/>
          <p:cNvSpPr txBox="1"/>
          <p:nvPr/>
        </p:nvSpPr>
        <p:spPr>
          <a:xfrm>
            <a:off x="2232375" y="4688251"/>
            <a:ext cx="9696900" cy="1347300"/>
          </a:xfrm>
          <a:prstGeom prst="rect">
            <a:avLst/>
          </a:prstGeom>
          <a:noFill/>
          <a:ln>
            <a:noFill/>
          </a:ln>
        </p:spPr>
        <p:txBody>
          <a:bodyPr anchorCtr="0" anchor="ctr" bIns="124900" lIns="124900" spcFirstLastPara="1" rIns="124900" wrap="square" tIns="124900">
            <a:noAutofit/>
          </a:bodyPr>
          <a:lstStyle/>
          <a:p>
            <a:pPr indent="0" lvl="0" marL="0" marR="0" rtl="0" algn="l">
              <a:lnSpc>
                <a:spcPct val="90000"/>
              </a:lnSpc>
              <a:spcBef>
                <a:spcPts val="0"/>
              </a:spcBef>
              <a:spcAft>
                <a:spcPts val="0"/>
              </a:spcAft>
              <a:buClr>
                <a:schemeClr val="dk1"/>
              </a:buClr>
              <a:buSzPts val="2400"/>
              <a:buFont typeface="Avenir"/>
              <a:buNone/>
            </a:pPr>
            <a:r>
              <a:rPr b="1" lang="es-ES" sz="2400">
                <a:solidFill>
                  <a:schemeClr val="dk1"/>
                </a:solidFill>
                <a:latin typeface="Avenir"/>
                <a:ea typeface="Avenir"/>
                <a:cs typeface="Avenir"/>
                <a:sym typeface="Avenir"/>
              </a:rPr>
              <a:t>Be careful with cartesian product. The rows that this query returns are rows from table 1 multiplied by rows from table 2. </a:t>
            </a:r>
            <a:r>
              <a:rPr lang="es-ES" sz="2400">
                <a:solidFill>
                  <a:schemeClr val="dk1"/>
                </a:solidFill>
                <a:latin typeface="Avenir"/>
                <a:ea typeface="Avenir"/>
                <a:cs typeface="Avenir"/>
                <a:sym typeface="Avenir"/>
              </a:rPr>
              <a:t>If table 1 and/or table 2 have a considerable amount of rows this query will be expensive (resource intensive and potentially expensive)</a:t>
            </a:r>
            <a:endParaRPr sz="2400">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4" name="Shape 354"/>
        <p:cNvGrpSpPr/>
        <p:nvPr/>
      </p:nvGrpSpPr>
      <p:grpSpPr>
        <a:xfrm>
          <a:off x="0" y="0"/>
          <a:ext cx="0" cy="0"/>
          <a:chOff x="0" y="0"/>
          <a:chExt cx="0" cy="0"/>
        </a:xfrm>
      </p:grpSpPr>
      <p:cxnSp>
        <p:nvCxnSpPr>
          <p:cNvPr id="355" name="Google Shape;355;p18"/>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356" name="Google Shape;356;p18"/>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357" name="Google Shape;357;p18"/>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
        <p:nvSpPr>
          <p:cNvPr id="358" name="Google Shape;358;p18"/>
          <p:cNvSpPr/>
          <p:nvPr/>
        </p:nvSpPr>
        <p:spPr>
          <a:xfrm>
            <a:off x="1"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Glasses on top of a book" id="359" name="Google Shape;359;p18"/>
          <p:cNvPicPr preferRelativeResize="0"/>
          <p:nvPr/>
        </p:nvPicPr>
        <p:blipFill rotWithShape="1">
          <a:blip r:embed="rId3">
            <a:alphaModFix amt="65000"/>
          </a:blip>
          <a:srcRect b="982" l="0" r="0" t="14112"/>
          <a:stretch/>
        </p:blipFill>
        <p:spPr>
          <a:xfrm>
            <a:off x="20" y="10"/>
            <a:ext cx="12191979" cy="6857989"/>
          </a:xfrm>
          <a:prstGeom prst="rect">
            <a:avLst/>
          </a:prstGeom>
          <a:noFill/>
          <a:ln>
            <a:noFill/>
          </a:ln>
        </p:spPr>
      </p:pic>
      <p:sp>
        <p:nvSpPr>
          <p:cNvPr id="360" name="Google Shape;360;p18"/>
          <p:cNvSpPr txBox="1"/>
          <p:nvPr>
            <p:ph type="title"/>
          </p:nvPr>
        </p:nvSpPr>
        <p:spPr>
          <a:xfrm>
            <a:off x="521208" y="4819615"/>
            <a:ext cx="6817836" cy="126493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Batang"/>
              <a:buNone/>
            </a:pPr>
            <a:r>
              <a:rPr lang="es-ES" sz="4400">
                <a:solidFill>
                  <a:srgbClr val="FFFFFF"/>
                </a:solidFill>
              </a:rPr>
              <a:t>EXAM OVERVIEW – Q4 d) onwards</a:t>
            </a:r>
            <a:endParaRPr/>
          </a:p>
        </p:txBody>
      </p:sp>
      <p:cxnSp>
        <p:nvCxnSpPr>
          <p:cNvPr id="361" name="Google Shape;361;p18"/>
          <p:cNvCxnSpPr/>
          <p:nvPr/>
        </p:nvCxnSpPr>
        <p:spPr>
          <a:xfrm rot="10800000">
            <a:off x="565869" y="4610607"/>
            <a:ext cx="11054799" cy="0"/>
          </a:xfrm>
          <a:prstGeom prst="straightConnector1">
            <a:avLst/>
          </a:prstGeom>
          <a:noFill/>
          <a:ln cap="flat" cmpd="sng" w="9525">
            <a:solidFill>
              <a:srgbClr val="FFFFFF"/>
            </a:solidFill>
            <a:prstDash val="solid"/>
            <a:miter lim="800000"/>
            <a:headEnd len="sm" w="sm" type="none"/>
            <a:tailEnd len="sm" w="sm" type="none"/>
          </a:ln>
        </p:spPr>
      </p:cxnSp>
      <p:cxnSp>
        <p:nvCxnSpPr>
          <p:cNvPr id="362" name="Google Shape;362;p18"/>
          <p:cNvCxnSpPr/>
          <p:nvPr/>
        </p:nvCxnSpPr>
        <p:spPr>
          <a:xfrm>
            <a:off x="7734300" y="4614653"/>
            <a:ext cx="0" cy="1674861"/>
          </a:xfrm>
          <a:prstGeom prst="straightConnector1">
            <a:avLst/>
          </a:prstGeom>
          <a:noFill/>
          <a:ln cap="flat" cmpd="sng" w="9525">
            <a:solidFill>
              <a:srgbClr val="FFFFFF"/>
            </a:solidFill>
            <a:prstDash val="solid"/>
            <a:miter lim="800000"/>
            <a:headEnd len="sm" w="sm" type="none"/>
            <a:tailEnd len="sm" w="sm" type="none"/>
          </a:ln>
        </p:spPr>
      </p:cxnSp>
      <p:cxnSp>
        <p:nvCxnSpPr>
          <p:cNvPr id="363" name="Google Shape;363;p18"/>
          <p:cNvCxnSpPr/>
          <p:nvPr/>
        </p:nvCxnSpPr>
        <p:spPr>
          <a:xfrm rot="10800000">
            <a:off x="561819" y="6289514"/>
            <a:ext cx="11054799" cy="0"/>
          </a:xfrm>
          <a:prstGeom prst="straightConnector1">
            <a:avLst/>
          </a:prstGeom>
          <a:noFill/>
          <a:ln cap="flat" cmpd="sng" w="9525">
            <a:solidFill>
              <a:srgbClr val="FFFFFF"/>
            </a:solidFill>
            <a:prstDash val="solid"/>
            <a:miter lim="800000"/>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8" name="Shape 368"/>
        <p:cNvGrpSpPr/>
        <p:nvPr/>
      </p:nvGrpSpPr>
      <p:grpSpPr>
        <a:xfrm>
          <a:off x="0" y="0"/>
          <a:ext cx="0" cy="0"/>
          <a:chOff x="0" y="0"/>
          <a:chExt cx="0" cy="0"/>
        </a:xfrm>
      </p:grpSpPr>
      <p:cxnSp>
        <p:nvCxnSpPr>
          <p:cNvPr id="369" name="Google Shape;369;p19"/>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370" name="Google Shape;370;p19"/>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371" name="Google Shape;371;p19"/>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
        <p:nvSpPr>
          <p:cNvPr id="372" name="Google Shape;372;p19"/>
          <p:cNvSpPr/>
          <p:nvPr/>
        </p:nvSpPr>
        <p:spPr>
          <a:xfrm>
            <a:off x="5182" y="0"/>
            <a:ext cx="12198783"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3" name="Google Shape;373;p19"/>
          <p:cNvSpPr txBox="1"/>
          <p:nvPr>
            <p:ph type="title"/>
          </p:nvPr>
        </p:nvSpPr>
        <p:spPr>
          <a:xfrm>
            <a:off x="521208" y="749214"/>
            <a:ext cx="7459127" cy="1314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Batang"/>
              <a:buNone/>
            </a:pPr>
            <a:r>
              <a:rPr lang="es-ES" sz="4800"/>
              <a:t>OUR DATABASE</a:t>
            </a:r>
            <a:endParaRPr/>
          </a:p>
        </p:txBody>
      </p:sp>
      <p:cxnSp>
        <p:nvCxnSpPr>
          <p:cNvPr id="374" name="Google Shape;374;p19"/>
          <p:cNvCxnSpPr/>
          <p:nvPr/>
        </p:nvCxnSpPr>
        <p:spPr>
          <a:xfrm>
            <a:off x="8283810" y="571500"/>
            <a:ext cx="0" cy="1669591"/>
          </a:xfrm>
          <a:prstGeom prst="straightConnector1">
            <a:avLst/>
          </a:prstGeom>
          <a:noFill/>
          <a:ln cap="flat" cmpd="sng" w="9525">
            <a:solidFill>
              <a:schemeClr val="dk1"/>
            </a:solidFill>
            <a:prstDash val="solid"/>
            <a:miter lim="800000"/>
            <a:headEnd len="sm" w="sm" type="none"/>
            <a:tailEnd len="sm" w="sm" type="none"/>
          </a:ln>
        </p:spPr>
      </p:cxnSp>
      <p:cxnSp>
        <p:nvCxnSpPr>
          <p:cNvPr id="375" name="Google Shape;375;p19"/>
          <p:cNvCxnSpPr/>
          <p:nvPr/>
        </p:nvCxnSpPr>
        <p:spPr>
          <a:xfrm rot="10800000">
            <a:off x="577174" y="571500"/>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376" name="Google Shape;376;p19"/>
          <p:cNvCxnSpPr/>
          <p:nvPr/>
        </p:nvCxnSpPr>
        <p:spPr>
          <a:xfrm rot="10800000">
            <a:off x="580732" y="2241091"/>
            <a:ext cx="11047682" cy="0"/>
          </a:xfrm>
          <a:prstGeom prst="straightConnector1">
            <a:avLst/>
          </a:prstGeom>
          <a:noFill/>
          <a:ln cap="flat" cmpd="sng" w="9525">
            <a:solidFill>
              <a:schemeClr val="dk1"/>
            </a:solidFill>
            <a:prstDash val="solid"/>
            <a:miter lim="800000"/>
            <a:headEnd len="sm" w="sm" type="none"/>
            <a:tailEnd len="sm" w="sm" type="none"/>
          </a:ln>
        </p:spPr>
      </p:cxnSp>
      <p:pic>
        <p:nvPicPr>
          <p:cNvPr id="377" name="Google Shape;377;p19"/>
          <p:cNvPicPr preferRelativeResize="0"/>
          <p:nvPr>
            <p:ph idx="1" type="body"/>
          </p:nvPr>
        </p:nvPicPr>
        <p:blipFill rotWithShape="1">
          <a:blip r:embed="rId3">
            <a:alphaModFix/>
          </a:blip>
          <a:srcRect b="0" l="0" r="0" t="0"/>
          <a:stretch/>
        </p:blipFill>
        <p:spPr>
          <a:xfrm>
            <a:off x="666492" y="2671354"/>
            <a:ext cx="10872603" cy="3615141"/>
          </a:xfrm>
          <a:prstGeom prst="rect">
            <a:avLst/>
          </a:prstGeom>
          <a:noFill/>
          <a:ln>
            <a:noFill/>
          </a:ln>
        </p:spPr>
      </p:pic>
      <p:pic>
        <p:nvPicPr>
          <p:cNvPr descr="Database DB icon PNG and SVG Vector Free Download" id="378" name="Google Shape;378;p19"/>
          <p:cNvPicPr preferRelativeResize="0"/>
          <p:nvPr/>
        </p:nvPicPr>
        <p:blipFill rotWithShape="1">
          <a:blip r:embed="rId4">
            <a:alphaModFix/>
          </a:blip>
          <a:srcRect b="0" l="0" r="0" t="0"/>
          <a:stretch/>
        </p:blipFill>
        <p:spPr>
          <a:xfrm>
            <a:off x="9394466" y="750154"/>
            <a:ext cx="1091892" cy="1313222"/>
          </a:xfrm>
          <a:prstGeom prst="rect">
            <a:avLst/>
          </a:prstGeom>
          <a:noFill/>
          <a:ln>
            <a:noFill/>
          </a:ln>
        </p:spPr>
      </p:pic>
      <p:sp>
        <p:nvSpPr>
          <p:cNvPr id="379" name="Google Shape;379;p19"/>
          <p:cNvSpPr txBox="1"/>
          <p:nvPr/>
        </p:nvSpPr>
        <p:spPr>
          <a:xfrm>
            <a:off x="3335276" y="3804115"/>
            <a:ext cx="2863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Avenir"/>
                <a:ea typeface="Avenir"/>
                <a:cs typeface="Avenir"/>
                <a:sym typeface="Avenir"/>
              </a:rPr>
              <a:t>1</a:t>
            </a:r>
            <a:endParaRPr sz="1800">
              <a:solidFill>
                <a:schemeClr val="dk1"/>
              </a:solidFill>
              <a:latin typeface="Avenir"/>
              <a:ea typeface="Avenir"/>
              <a:cs typeface="Avenir"/>
              <a:sym typeface="Avenir"/>
            </a:endParaRPr>
          </a:p>
        </p:txBody>
      </p:sp>
      <p:sp>
        <p:nvSpPr>
          <p:cNvPr id="380" name="Google Shape;380;p19"/>
          <p:cNvSpPr txBox="1"/>
          <p:nvPr/>
        </p:nvSpPr>
        <p:spPr>
          <a:xfrm>
            <a:off x="3783558" y="5436065"/>
            <a:ext cx="2863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Avenir"/>
                <a:ea typeface="Avenir"/>
                <a:cs typeface="Avenir"/>
                <a:sym typeface="Avenir"/>
              </a:rPr>
              <a:t>n</a:t>
            </a:r>
            <a:endParaRPr sz="1800">
              <a:solidFill>
                <a:schemeClr val="dk1"/>
              </a:solidFill>
              <a:latin typeface="Avenir"/>
              <a:ea typeface="Avenir"/>
              <a:cs typeface="Avenir"/>
              <a:sym typeface="Avenir"/>
            </a:endParaRPr>
          </a:p>
        </p:txBody>
      </p:sp>
      <p:sp>
        <p:nvSpPr>
          <p:cNvPr id="381" name="Google Shape;381;p19"/>
          <p:cNvSpPr txBox="1"/>
          <p:nvPr/>
        </p:nvSpPr>
        <p:spPr>
          <a:xfrm>
            <a:off x="7268665" y="3244334"/>
            <a:ext cx="2863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Avenir"/>
                <a:ea typeface="Avenir"/>
                <a:cs typeface="Avenir"/>
                <a:sym typeface="Avenir"/>
              </a:rPr>
              <a:t>1</a:t>
            </a:r>
            <a:endParaRPr sz="1800">
              <a:solidFill>
                <a:schemeClr val="dk1"/>
              </a:solidFill>
              <a:latin typeface="Avenir"/>
              <a:ea typeface="Avenir"/>
              <a:cs typeface="Avenir"/>
              <a:sym typeface="Avenir"/>
            </a:endParaRPr>
          </a:p>
        </p:txBody>
      </p:sp>
      <p:sp>
        <p:nvSpPr>
          <p:cNvPr id="382" name="Google Shape;382;p19"/>
          <p:cNvSpPr txBox="1"/>
          <p:nvPr/>
        </p:nvSpPr>
        <p:spPr>
          <a:xfrm>
            <a:off x="8717508" y="5620731"/>
            <a:ext cx="2863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Avenir"/>
                <a:ea typeface="Avenir"/>
                <a:cs typeface="Avenir"/>
                <a:sym typeface="Avenir"/>
              </a:rPr>
              <a:t>n</a:t>
            </a:r>
            <a:endParaRPr sz="1800">
              <a:solidFill>
                <a:schemeClr val="dk1"/>
              </a:solidFill>
              <a:latin typeface="Avenir"/>
              <a:ea typeface="Avenir"/>
              <a:cs typeface="Avenir"/>
              <a:sym typeface="Avenir"/>
            </a:endParaRPr>
          </a:p>
        </p:txBody>
      </p:sp>
      <p:sp>
        <p:nvSpPr>
          <p:cNvPr id="383" name="Google Shape;383;p19"/>
          <p:cNvSpPr txBox="1"/>
          <p:nvPr/>
        </p:nvSpPr>
        <p:spPr>
          <a:xfrm>
            <a:off x="4544750" y="2671350"/>
            <a:ext cx="20982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b="1" i="1" lang="es-ES" sz="2000">
                <a:solidFill>
                  <a:schemeClr val="dk1"/>
                </a:solidFill>
                <a:latin typeface="Avenir"/>
                <a:ea typeface="Avenir"/>
                <a:cs typeface="Avenir"/>
                <a:sym typeface="Avenir"/>
              </a:rPr>
              <a:t>1asir_cities (db)</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7" name="Shape 387"/>
        <p:cNvGrpSpPr/>
        <p:nvPr/>
      </p:nvGrpSpPr>
      <p:grpSpPr>
        <a:xfrm>
          <a:off x="0" y="0"/>
          <a:ext cx="0" cy="0"/>
          <a:chOff x="0" y="0"/>
          <a:chExt cx="0" cy="0"/>
        </a:xfrm>
      </p:grpSpPr>
      <p:cxnSp>
        <p:nvCxnSpPr>
          <p:cNvPr id="388" name="Google Shape;388;p20"/>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389" name="Google Shape;389;p20"/>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390" name="Google Shape;390;p20"/>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
        <p:nvSpPr>
          <p:cNvPr id="391" name="Google Shape;391;p20"/>
          <p:cNvSpPr/>
          <p:nvPr/>
        </p:nvSpPr>
        <p:spPr>
          <a:xfrm>
            <a:off x="5182" y="0"/>
            <a:ext cx="12198783"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2" name="Google Shape;392;p20"/>
          <p:cNvSpPr txBox="1"/>
          <p:nvPr>
            <p:ph type="title"/>
          </p:nvPr>
        </p:nvSpPr>
        <p:spPr>
          <a:xfrm>
            <a:off x="521208" y="749214"/>
            <a:ext cx="7459127" cy="1314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Batang"/>
              <a:buNone/>
            </a:pPr>
            <a:r>
              <a:rPr lang="es-ES" sz="4400"/>
              <a:t>OUR DATA – CONTINENTS table</a:t>
            </a:r>
            <a:endParaRPr/>
          </a:p>
        </p:txBody>
      </p:sp>
      <p:cxnSp>
        <p:nvCxnSpPr>
          <p:cNvPr id="393" name="Google Shape;393;p20"/>
          <p:cNvCxnSpPr/>
          <p:nvPr/>
        </p:nvCxnSpPr>
        <p:spPr>
          <a:xfrm>
            <a:off x="8283810" y="571500"/>
            <a:ext cx="0" cy="1669591"/>
          </a:xfrm>
          <a:prstGeom prst="straightConnector1">
            <a:avLst/>
          </a:prstGeom>
          <a:noFill/>
          <a:ln cap="flat" cmpd="sng" w="9525">
            <a:solidFill>
              <a:schemeClr val="dk1"/>
            </a:solidFill>
            <a:prstDash val="solid"/>
            <a:miter lim="800000"/>
            <a:headEnd len="sm" w="sm" type="none"/>
            <a:tailEnd len="sm" w="sm" type="none"/>
          </a:ln>
        </p:spPr>
      </p:cxnSp>
      <p:cxnSp>
        <p:nvCxnSpPr>
          <p:cNvPr id="394" name="Google Shape;394;p20"/>
          <p:cNvCxnSpPr/>
          <p:nvPr/>
        </p:nvCxnSpPr>
        <p:spPr>
          <a:xfrm rot="10800000">
            <a:off x="577174" y="571500"/>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395" name="Google Shape;395;p20"/>
          <p:cNvCxnSpPr/>
          <p:nvPr/>
        </p:nvCxnSpPr>
        <p:spPr>
          <a:xfrm rot="10800000">
            <a:off x="580732" y="2241091"/>
            <a:ext cx="11047682" cy="0"/>
          </a:xfrm>
          <a:prstGeom prst="straightConnector1">
            <a:avLst/>
          </a:prstGeom>
          <a:noFill/>
          <a:ln cap="flat" cmpd="sng" w="9525">
            <a:solidFill>
              <a:schemeClr val="dk1"/>
            </a:solidFill>
            <a:prstDash val="solid"/>
            <a:miter lim="800000"/>
            <a:headEnd len="sm" w="sm" type="none"/>
            <a:tailEnd len="sm" w="sm" type="none"/>
          </a:ln>
        </p:spPr>
      </p:cxnSp>
      <p:pic>
        <p:nvPicPr>
          <p:cNvPr id="396" name="Google Shape;396;p20"/>
          <p:cNvPicPr preferRelativeResize="0"/>
          <p:nvPr>
            <p:ph idx="1" type="body"/>
          </p:nvPr>
        </p:nvPicPr>
        <p:blipFill rotWithShape="1">
          <a:blip r:embed="rId3">
            <a:alphaModFix/>
          </a:blip>
          <a:srcRect b="0" l="0" r="0" t="0"/>
          <a:stretch/>
        </p:blipFill>
        <p:spPr>
          <a:xfrm>
            <a:off x="1923440" y="2671354"/>
            <a:ext cx="8358707" cy="36151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0" name="Shape 400"/>
        <p:cNvGrpSpPr/>
        <p:nvPr/>
      </p:nvGrpSpPr>
      <p:grpSpPr>
        <a:xfrm>
          <a:off x="0" y="0"/>
          <a:ext cx="0" cy="0"/>
          <a:chOff x="0" y="0"/>
          <a:chExt cx="0" cy="0"/>
        </a:xfrm>
      </p:grpSpPr>
      <p:cxnSp>
        <p:nvCxnSpPr>
          <p:cNvPr id="401" name="Google Shape;401;p21"/>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402" name="Google Shape;402;p21"/>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403" name="Google Shape;403;p21"/>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
        <p:nvSpPr>
          <p:cNvPr id="404" name="Google Shape;404;p21"/>
          <p:cNvSpPr/>
          <p:nvPr/>
        </p:nvSpPr>
        <p:spPr>
          <a:xfrm>
            <a:off x="5182" y="0"/>
            <a:ext cx="12198783"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5" name="Google Shape;405;p21"/>
          <p:cNvSpPr txBox="1"/>
          <p:nvPr>
            <p:ph type="title"/>
          </p:nvPr>
        </p:nvSpPr>
        <p:spPr>
          <a:xfrm>
            <a:off x="521208" y="749214"/>
            <a:ext cx="7459127" cy="1314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Batang"/>
              <a:buNone/>
            </a:pPr>
            <a:r>
              <a:rPr lang="es-ES" sz="4400"/>
              <a:t>OUR DATA – COUNTRIES table</a:t>
            </a:r>
            <a:endParaRPr/>
          </a:p>
        </p:txBody>
      </p:sp>
      <p:cxnSp>
        <p:nvCxnSpPr>
          <p:cNvPr id="406" name="Google Shape;406;p21"/>
          <p:cNvCxnSpPr/>
          <p:nvPr/>
        </p:nvCxnSpPr>
        <p:spPr>
          <a:xfrm>
            <a:off x="8283810" y="571500"/>
            <a:ext cx="0" cy="1669591"/>
          </a:xfrm>
          <a:prstGeom prst="straightConnector1">
            <a:avLst/>
          </a:prstGeom>
          <a:noFill/>
          <a:ln cap="flat" cmpd="sng" w="9525">
            <a:solidFill>
              <a:schemeClr val="dk1"/>
            </a:solidFill>
            <a:prstDash val="solid"/>
            <a:miter lim="800000"/>
            <a:headEnd len="sm" w="sm" type="none"/>
            <a:tailEnd len="sm" w="sm" type="none"/>
          </a:ln>
        </p:spPr>
      </p:cxnSp>
      <p:cxnSp>
        <p:nvCxnSpPr>
          <p:cNvPr id="407" name="Google Shape;407;p21"/>
          <p:cNvCxnSpPr/>
          <p:nvPr/>
        </p:nvCxnSpPr>
        <p:spPr>
          <a:xfrm rot="10800000">
            <a:off x="577174" y="571500"/>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408" name="Google Shape;408;p21"/>
          <p:cNvCxnSpPr/>
          <p:nvPr/>
        </p:nvCxnSpPr>
        <p:spPr>
          <a:xfrm rot="10800000">
            <a:off x="580732" y="2241091"/>
            <a:ext cx="11047682" cy="0"/>
          </a:xfrm>
          <a:prstGeom prst="straightConnector1">
            <a:avLst/>
          </a:prstGeom>
          <a:noFill/>
          <a:ln cap="flat" cmpd="sng" w="9525">
            <a:solidFill>
              <a:schemeClr val="dk1"/>
            </a:solidFill>
            <a:prstDash val="solid"/>
            <a:miter lim="800000"/>
            <a:headEnd len="sm" w="sm" type="none"/>
            <a:tailEnd len="sm" w="sm" type="none"/>
          </a:ln>
        </p:spPr>
      </p:cxnSp>
      <p:pic>
        <p:nvPicPr>
          <p:cNvPr id="409" name="Google Shape;409;p21"/>
          <p:cNvPicPr preferRelativeResize="0"/>
          <p:nvPr>
            <p:ph idx="1" type="body"/>
          </p:nvPr>
        </p:nvPicPr>
        <p:blipFill rotWithShape="1">
          <a:blip r:embed="rId3">
            <a:alphaModFix/>
          </a:blip>
          <a:srcRect b="0" l="0" r="0" t="0"/>
          <a:stretch/>
        </p:blipFill>
        <p:spPr>
          <a:xfrm>
            <a:off x="577174" y="3415243"/>
            <a:ext cx="11051240" cy="21273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3" name="Shape 413"/>
        <p:cNvGrpSpPr/>
        <p:nvPr/>
      </p:nvGrpSpPr>
      <p:grpSpPr>
        <a:xfrm>
          <a:off x="0" y="0"/>
          <a:ext cx="0" cy="0"/>
          <a:chOff x="0" y="0"/>
          <a:chExt cx="0" cy="0"/>
        </a:xfrm>
      </p:grpSpPr>
      <p:cxnSp>
        <p:nvCxnSpPr>
          <p:cNvPr id="414" name="Google Shape;414;p22"/>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415" name="Google Shape;415;p22"/>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416" name="Google Shape;416;p22"/>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
        <p:nvSpPr>
          <p:cNvPr id="417" name="Google Shape;417;p22"/>
          <p:cNvSpPr/>
          <p:nvPr/>
        </p:nvSpPr>
        <p:spPr>
          <a:xfrm>
            <a:off x="5182" y="0"/>
            <a:ext cx="12198783"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18" name="Google Shape;418;p22"/>
          <p:cNvSpPr txBox="1"/>
          <p:nvPr>
            <p:ph type="title"/>
          </p:nvPr>
        </p:nvSpPr>
        <p:spPr>
          <a:xfrm>
            <a:off x="521208" y="749214"/>
            <a:ext cx="7459127" cy="1314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Batang"/>
              <a:buNone/>
            </a:pPr>
            <a:r>
              <a:rPr lang="es-ES" sz="4400"/>
              <a:t>OUR DATA – CITIES table</a:t>
            </a:r>
            <a:endParaRPr/>
          </a:p>
        </p:txBody>
      </p:sp>
      <p:cxnSp>
        <p:nvCxnSpPr>
          <p:cNvPr id="419" name="Google Shape;419;p22"/>
          <p:cNvCxnSpPr/>
          <p:nvPr/>
        </p:nvCxnSpPr>
        <p:spPr>
          <a:xfrm>
            <a:off x="8283810" y="571500"/>
            <a:ext cx="0" cy="1669591"/>
          </a:xfrm>
          <a:prstGeom prst="straightConnector1">
            <a:avLst/>
          </a:prstGeom>
          <a:noFill/>
          <a:ln cap="flat" cmpd="sng" w="9525">
            <a:solidFill>
              <a:schemeClr val="dk1"/>
            </a:solidFill>
            <a:prstDash val="solid"/>
            <a:miter lim="800000"/>
            <a:headEnd len="sm" w="sm" type="none"/>
            <a:tailEnd len="sm" w="sm" type="none"/>
          </a:ln>
        </p:spPr>
      </p:cxnSp>
      <p:cxnSp>
        <p:nvCxnSpPr>
          <p:cNvPr id="420" name="Google Shape;420;p22"/>
          <p:cNvCxnSpPr/>
          <p:nvPr/>
        </p:nvCxnSpPr>
        <p:spPr>
          <a:xfrm rot="10800000">
            <a:off x="577174" y="571500"/>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421" name="Google Shape;421;p22"/>
          <p:cNvCxnSpPr/>
          <p:nvPr/>
        </p:nvCxnSpPr>
        <p:spPr>
          <a:xfrm rot="10800000">
            <a:off x="580732" y="2241091"/>
            <a:ext cx="11047682" cy="0"/>
          </a:xfrm>
          <a:prstGeom prst="straightConnector1">
            <a:avLst/>
          </a:prstGeom>
          <a:noFill/>
          <a:ln cap="flat" cmpd="sng" w="9525">
            <a:solidFill>
              <a:schemeClr val="dk1"/>
            </a:solidFill>
            <a:prstDash val="solid"/>
            <a:miter lim="800000"/>
            <a:headEnd len="sm" w="sm" type="none"/>
            <a:tailEnd len="sm" w="sm" type="none"/>
          </a:ln>
        </p:spPr>
      </p:cxnSp>
      <p:pic>
        <p:nvPicPr>
          <p:cNvPr id="422" name="Google Shape;422;p22"/>
          <p:cNvPicPr preferRelativeResize="0"/>
          <p:nvPr>
            <p:ph idx="1" type="body"/>
          </p:nvPr>
        </p:nvPicPr>
        <p:blipFill rotWithShape="1">
          <a:blip r:embed="rId3">
            <a:alphaModFix/>
          </a:blip>
          <a:srcRect b="0" l="0" r="0" t="0"/>
          <a:stretch/>
        </p:blipFill>
        <p:spPr>
          <a:xfrm>
            <a:off x="3492583" y="2671354"/>
            <a:ext cx="5220421" cy="36151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7" name="Shape 427"/>
        <p:cNvGrpSpPr/>
        <p:nvPr/>
      </p:nvGrpSpPr>
      <p:grpSpPr>
        <a:xfrm>
          <a:off x="0" y="0"/>
          <a:ext cx="0" cy="0"/>
          <a:chOff x="0" y="0"/>
          <a:chExt cx="0" cy="0"/>
        </a:xfrm>
      </p:grpSpPr>
      <p:cxnSp>
        <p:nvCxnSpPr>
          <p:cNvPr id="428" name="Google Shape;428;p23"/>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429" name="Google Shape;429;p23"/>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430" name="Google Shape;430;p23"/>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
        <p:nvSpPr>
          <p:cNvPr id="431" name="Google Shape;431;p23"/>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One in a crowd" id="432" name="Google Shape;432;p23"/>
          <p:cNvPicPr preferRelativeResize="0"/>
          <p:nvPr/>
        </p:nvPicPr>
        <p:blipFill rotWithShape="1">
          <a:blip r:embed="rId3">
            <a:alphaModFix amt="60000"/>
          </a:blip>
          <a:srcRect b="17266" l="0" r="0" t="7733"/>
          <a:stretch/>
        </p:blipFill>
        <p:spPr>
          <a:xfrm>
            <a:off x="20" y="10"/>
            <a:ext cx="12191980" cy="6857990"/>
          </a:xfrm>
          <a:prstGeom prst="rect">
            <a:avLst/>
          </a:prstGeom>
          <a:noFill/>
          <a:ln>
            <a:noFill/>
          </a:ln>
        </p:spPr>
      </p:pic>
      <p:sp>
        <p:nvSpPr>
          <p:cNvPr id="433" name="Google Shape;433;p23"/>
          <p:cNvSpPr txBox="1"/>
          <p:nvPr>
            <p:ph type="title"/>
          </p:nvPr>
        </p:nvSpPr>
        <p:spPr>
          <a:xfrm>
            <a:off x="521208" y="4819615"/>
            <a:ext cx="6817836" cy="1264936"/>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Batang"/>
              <a:buNone/>
            </a:pPr>
            <a:r>
              <a:rPr lang="es-ES" sz="4800">
                <a:solidFill>
                  <a:srgbClr val="FFFFFF"/>
                </a:solidFill>
              </a:rPr>
              <a:t>LET’S GO!</a:t>
            </a:r>
            <a:endParaRPr sz="4800">
              <a:solidFill>
                <a:srgbClr val="FFFFFF"/>
              </a:solidFill>
            </a:endParaRPr>
          </a:p>
          <a:p>
            <a:pPr indent="0" lvl="0" marL="0" rtl="0" algn="l">
              <a:lnSpc>
                <a:spcPct val="90000"/>
              </a:lnSpc>
              <a:spcBef>
                <a:spcPts val="0"/>
              </a:spcBef>
              <a:spcAft>
                <a:spcPts val="0"/>
              </a:spcAft>
              <a:buClr>
                <a:srgbClr val="FFFFFF"/>
              </a:buClr>
              <a:buSzPct val="100000"/>
              <a:buFont typeface="Batang"/>
              <a:buNone/>
            </a:pPr>
            <a:r>
              <a:rPr lang="es-ES" sz="4800" u="sng">
                <a:solidFill>
                  <a:schemeClr val="hlink"/>
                </a:solidFill>
                <a:hlinkClick r:id="rId4"/>
              </a:rPr>
              <a:t>LINK TO BLANK EXAM</a:t>
            </a:r>
            <a:endParaRPr sz="4800">
              <a:solidFill>
                <a:srgbClr val="FFFFFF"/>
              </a:solidFill>
            </a:endParaRPr>
          </a:p>
        </p:txBody>
      </p:sp>
      <p:cxnSp>
        <p:nvCxnSpPr>
          <p:cNvPr id="434" name="Google Shape;434;p23"/>
          <p:cNvCxnSpPr/>
          <p:nvPr/>
        </p:nvCxnSpPr>
        <p:spPr>
          <a:xfrm rot="10800000">
            <a:off x="565869" y="4610607"/>
            <a:ext cx="11054799" cy="0"/>
          </a:xfrm>
          <a:prstGeom prst="straightConnector1">
            <a:avLst/>
          </a:prstGeom>
          <a:noFill/>
          <a:ln cap="flat" cmpd="sng" w="9525">
            <a:solidFill>
              <a:srgbClr val="FFFFFF"/>
            </a:solidFill>
            <a:prstDash val="solid"/>
            <a:miter lim="800000"/>
            <a:headEnd len="sm" w="sm" type="none"/>
            <a:tailEnd len="sm" w="sm" type="none"/>
          </a:ln>
        </p:spPr>
      </p:cxnSp>
      <p:cxnSp>
        <p:nvCxnSpPr>
          <p:cNvPr id="435" name="Google Shape;435;p23"/>
          <p:cNvCxnSpPr/>
          <p:nvPr/>
        </p:nvCxnSpPr>
        <p:spPr>
          <a:xfrm>
            <a:off x="7734300" y="4614653"/>
            <a:ext cx="0" cy="1674861"/>
          </a:xfrm>
          <a:prstGeom prst="straightConnector1">
            <a:avLst/>
          </a:prstGeom>
          <a:noFill/>
          <a:ln cap="flat" cmpd="sng" w="9525">
            <a:solidFill>
              <a:srgbClr val="FFFFFF"/>
            </a:solidFill>
            <a:prstDash val="solid"/>
            <a:miter lim="800000"/>
            <a:headEnd len="sm" w="sm" type="none"/>
            <a:tailEnd len="sm" w="sm" type="none"/>
          </a:ln>
        </p:spPr>
      </p:cxnSp>
      <p:cxnSp>
        <p:nvCxnSpPr>
          <p:cNvPr id="436" name="Google Shape;436;p23"/>
          <p:cNvCxnSpPr/>
          <p:nvPr/>
        </p:nvCxnSpPr>
        <p:spPr>
          <a:xfrm rot="10800000">
            <a:off x="561819" y="6289514"/>
            <a:ext cx="11054799" cy="0"/>
          </a:xfrm>
          <a:prstGeom prst="straightConnector1">
            <a:avLst/>
          </a:prstGeom>
          <a:noFill/>
          <a:ln cap="flat" cmpd="sng" w="9525">
            <a:solidFill>
              <a:srgbClr val="FFFFFF"/>
            </a:solidFill>
            <a:prstDash val="solid"/>
            <a:miter lim="800000"/>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0" name="Shape 440"/>
        <p:cNvGrpSpPr/>
        <p:nvPr/>
      </p:nvGrpSpPr>
      <p:grpSpPr>
        <a:xfrm>
          <a:off x="0" y="0"/>
          <a:ext cx="0" cy="0"/>
          <a:chOff x="0" y="0"/>
          <a:chExt cx="0" cy="0"/>
        </a:xfrm>
      </p:grpSpPr>
      <p:cxnSp>
        <p:nvCxnSpPr>
          <p:cNvPr id="441" name="Google Shape;441;g2b942538f6c_0_34"/>
          <p:cNvCxnSpPr/>
          <p:nvPr/>
        </p:nvCxnSpPr>
        <p:spPr>
          <a:xfrm rot="10800000">
            <a:off x="571512" y="571500"/>
            <a:ext cx="11059800" cy="0"/>
          </a:xfrm>
          <a:prstGeom prst="straightConnector1">
            <a:avLst/>
          </a:prstGeom>
          <a:noFill/>
          <a:ln cap="flat" cmpd="sng" w="9525">
            <a:solidFill>
              <a:schemeClr val="dk1"/>
            </a:solidFill>
            <a:prstDash val="solid"/>
            <a:miter lim="800000"/>
            <a:headEnd len="sm" w="sm" type="none"/>
            <a:tailEnd len="sm" w="sm" type="none"/>
          </a:ln>
        </p:spPr>
      </p:cxnSp>
      <p:cxnSp>
        <p:nvCxnSpPr>
          <p:cNvPr id="442" name="Google Shape;442;g2b942538f6c_0_34"/>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443" name="Google Shape;443;g2b942538f6c_0_34"/>
          <p:cNvCxnSpPr/>
          <p:nvPr/>
        </p:nvCxnSpPr>
        <p:spPr>
          <a:xfrm rot="10800000">
            <a:off x="577496" y="6283518"/>
            <a:ext cx="11059800" cy="0"/>
          </a:xfrm>
          <a:prstGeom prst="straightConnector1">
            <a:avLst/>
          </a:prstGeom>
          <a:noFill/>
          <a:ln cap="flat" cmpd="sng" w="9525">
            <a:solidFill>
              <a:schemeClr val="dk1"/>
            </a:solidFill>
            <a:prstDash val="solid"/>
            <a:miter lim="800000"/>
            <a:headEnd len="sm" w="sm" type="none"/>
            <a:tailEnd len="sm" w="sm" type="none"/>
          </a:ln>
        </p:spPr>
      </p:cxnSp>
      <p:sp>
        <p:nvSpPr>
          <p:cNvPr id="444" name="Google Shape;444;g2b942538f6c_0_34"/>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Solo journey" id="445" name="Google Shape;445;g2b942538f6c_0_34"/>
          <p:cNvPicPr preferRelativeResize="0"/>
          <p:nvPr/>
        </p:nvPicPr>
        <p:blipFill rotWithShape="1">
          <a:blip r:embed="rId3">
            <a:alphaModFix amt="60000"/>
          </a:blip>
          <a:srcRect b="10702" l="0" r="0" t="14295"/>
          <a:stretch/>
        </p:blipFill>
        <p:spPr>
          <a:xfrm>
            <a:off x="20" y="10"/>
            <a:ext cx="12191980" cy="6857990"/>
          </a:xfrm>
          <a:prstGeom prst="rect">
            <a:avLst/>
          </a:prstGeom>
          <a:noFill/>
          <a:ln>
            <a:noFill/>
          </a:ln>
        </p:spPr>
      </p:pic>
      <p:sp>
        <p:nvSpPr>
          <p:cNvPr id="446" name="Google Shape;446;g2b942538f6c_0_34"/>
          <p:cNvSpPr txBox="1"/>
          <p:nvPr>
            <p:ph type="title"/>
          </p:nvPr>
        </p:nvSpPr>
        <p:spPr>
          <a:xfrm>
            <a:off x="521208" y="4819615"/>
            <a:ext cx="6817800" cy="1264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800"/>
              <a:buFont typeface="Batang"/>
              <a:buNone/>
            </a:pPr>
            <a:r>
              <a:rPr lang="es-ES" sz="4800">
                <a:solidFill>
                  <a:srgbClr val="FFFFFF"/>
                </a:solidFill>
              </a:rPr>
              <a:t>LEFT </a:t>
            </a:r>
            <a:r>
              <a:rPr lang="es-ES" sz="4800">
                <a:solidFill>
                  <a:srgbClr val="FFFFFF"/>
                </a:solidFill>
              </a:rPr>
              <a:t>JOIN</a:t>
            </a:r>
            <a:endParaRPr/>
          </a:p>
        </p:txBody>
      </p:sp>
      <p:cxnSp>
        <p:nvCxnSpPr>
          <p:cNvPr id="447" name="Google Shape;447;g2b942538f6c_0_34"/>
          <p:cNvCxnSpPr/>
          <p:nvPr/>
        </p:nvCxnSpPr>
        <p:spPr>
          <a:xfrm rot="10800000">
            <a:off x="565968" y="4610607"/>
            <a:ext cx="11054700" cy="0"/>
          </a:xfrm>
          <a:prstGeom prst="straightConnector1">
            <a:avLst/>
          </a:prstGeom>
          <a:noFill/>
          <a:ln cap="flat" cmpd="sng" w="9525">
            <a:solidFill>
              <a:srgbClr val="FFFFFF"/>
            </a:solidFill>
            <a:prstDash val="solid"/>
            <a:miter lim="800000"/>
            <a:headEnd len="sm" w="sm" type="none"/>
            <a:tailEnd len="sm" w="sm" type="none"/>
          </a:ln>
        </p:spPr>
      </p:cxnSp>
      <p:cxnSp>
        <p:nvCxnSpPr>
          <p:cNvPr id="448" name="Google Shape;448;g2b942538f6c_0_34"/>
          <p:cNvCxnSpPr/>
          <p:nvPr/>
        </p:nvCxnSpPr>
        <p:spPr>
          <a:xfrm>
            <a:off x="7734300" y="4614653"/>
            <a:ext cx="0" cy="1674900"/>
          </a:xfrm>
          <a:prstGeom prst="straightConnector1">
            <a:avLst/>
          </a:prstGeom>
          <a:noFill/>
          <a:ln cap="flat" cmpd="sng" w="9525">
            <a:solidFill>
              <a:srgbClr val="FFFFFF"/>
            </a:solidFill>
            <a:prstDash val="solid"/>
            <a:miter lim="800000"/>
            <a:headEnd len="sm" w="sm" type="none"/>
            <a:tailEnd len="sm" w="sm" type="none"/>
          </a:ln>
        </p:spPr>
      </p:cxnSp>
      <p:cxnSp>
        <p:nvCxnSpPr>
          <p:cNvPr id="449" name="Google Shape;449;g2b942538f6c_0_34"/>
          <p:cNvCxnSpPr/>
          <p:nvPr/>
        </p:nvCxnSpPr>
        <p:spPr>
          <a:xfrm rot="10800000">
            <a:off x="561918" y="6289514"/>
            <a:ext cx="11054700" cy="0"/>
          </a:xfrm>
          <a:prstGeom prst="straightConnector1">
            <a:avLst/>
          </a:prstGeom>
          <a:noFill/>
          <a:ln cap="flat" cmpd="sng" w="9525">
            <a:solidFill>
              <a:srgbClr val="FFFFFF"/>
            </a:solidFill>
            <a:prstDash val="solid"/>
            <a:miter lim="800000"/>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4"/>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LEFT JOIN</a:t>
            </a:r>
            <a:endParaRPr/>
          </a:p>
        </p:txBody>
      </p:sp>
      <p:sp>
        <p:nvSpPr>
          <p:cNvPr id="455" name="Google Shape;455;p24"/>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600"/>
              <a:buChar char="•"/>
            </a:pPr>
            <a:r>
              <a:rPr lang="es-ES"/>
              <a:t>The LEFT JOIN (in some cases also named LEFT OUTER JOIN) keyword returns all records from the left table (table1) and the matching records from the right table (table2). </a:t>
            </a:r>
            <a:r>
              <a:rPr lang="es-ES"/>
              <a:t>T</a:t>
            </a:r>
            <a:r>
              <a:rPr lang="es-ES"/>
              <a:t>he result is 0 records from the right side, if no match is found</a:t>
            </a:r>
            <a:endParaRPr/>
          </a:p>
          <a:p>
            <a:pPr indent="-127000" lvl="0" marL="228600" rtl="0" algn="l">
              <a:lnSpc>
                <a:spcPct val="120000"/>
              </a:lnSpc>
              <a:spcBef>
                <a:spcPts val="1000"/>
              </a:spcBef>
              <a:spcAft>
                <a:spcPts val="0"/>
              </a:spcAft>
              <a:buClr>
                <a:schemeClr val="dk1"/>
              </a:buClr>
              <a:buSzPts val="1600"/>
              <a:buNone/>
            </a:pPr>
            <a:r>
              <a:t/>
            </a:r>
            <a:endParaRPr/>
          </a:p>
          <a:p>
            <a:pPr indent="-127000" lvl="0" marL="228600" rtl="0" algn="l">
              <a:lnSpc>
                <a:spcPct val="120000"/>
              </a:lnSpc>
              <a:spcBef>
                <a:spcPts val="1000"/>
              </a:spcBef>
              <a:spcAft>
                <a:spcPts val="0"/>
              </a:spcAft>
              <a:buClr>
                <a:schemeClr val="dk1"/>
              </a:buClr>
              <a:buSzPts val="1600"/>
              <a:buNone/>
            </a:pPr>
            <a:r>
              <a:t/>
            </a:r>
            <a:endParaRPr/>
          </a:p>
        </p:txBody>
      </p:sp>
      <p:pic>
        <p:nvPicPr>
          <p:cNvPr descr="SQL LEFT JOIN" id="456" name="Google Shape;456;p24"/>
          <p:cNvPicPr preferRelativeResize="0"/>
          <p:nvPr/>
        </p:nvPicPr>
        <p:blipFill rotWithShape="1">
          <a:blip r:embed="rId3">
            <a:alphaModFix/>
          </a:blip>
          <a:srcRect b="0" l="0" r="0" t="0"/>
          <a:stretch/>
        </p:blipFill>
        <p:spPr>
          <a:xfrm>
            <a:off x="4428331" y="3429000"/>
            <a:ext cx="3335338" cy="22813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5"/>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LEFT JOIN – HANDS ON</a:t>
            </a:r>
            <a:endParaRPr/>
          </a:p>
        </p:txBody>
      </p:sp>
      <p:pic>
        <p:nvPicPr>
          <p:cNvPr id="462" name="Google Shape;462;p25"/>
          <p:cNvPicPr preferRelativeResize="0"/>
          <p:nvPr>
            <p:ph idx="1" type="body"/>
          </p:nvPr>
        </p:nvPicPr>
        <p:blipFill rotWithShape="1">
          <a:blip r:embed="rId3">
            <a:alphaModFix/>
          </a:blip>
          <a:srcRect b="0" l="0" r="0" t="0"/>
          <a:stretch/>
        </p:blipFill>
        <p:spPr>
          <a:xfrm>
            <a:off x="1881392" y="2478665"/>
            <a:ext cx="8440200" cy="310560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63" name="Google Shape;463;p25"/>
          <p:cNvSpPr txBox="1"/>
          <p:nvPr/>
        </p:nvSpPr>
        <p:spPr>
          <a:xfrm>
            <a:off x="4876800" y="2863273"/>
            <a:ext cx="1847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Avenir"/>
                <a:ea typeface="Avenir"/>
                <a:cs typeface="Avenir"/>
                <a:sym typeface="Avenir"/>
              </a:rPr>
              <a:t>1</a:t>
            </a:r>
            <a:endParaRPr sz="1800">
              <a:solidFill>
                <a:schemeClr val="dk1"/>
              </a:solidFill>
              <a:latin typeface="Avenir"/>
              <a:ea typeface="Avenir"/>
              <a:cs typeface="Avenir"/>
              <a:sym typeface="Avenir"/>
            </a:endParaRPr>
          </a:p>
        </p:txBody>
      </p:sp>
      <p:sp>
        <p:nvSpPr>
          <p:cNvPr id="464" name="Google Shape;464;p25"/>
          <p:cNvSpPr txBox="1"/>
          <p:nvPr/>
        </p:nvSpPr>
        <p:spPr>
          <a:xfrm>
            <a:off x="7079672" y="3911600"/>
            <a:ext cx="1847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Avenir"/>
                <a:ea typeface="Avenir"/>
                <a:cs typeface="Avenir"/>
                <a:sym typeface="Avenir"/>
              </a:rPr>
              <a:t>n</a:t>
            </a:r>
            <a:endParaRPr sz="1800">
              <a:solidFill>
                <a:schemeClr val="dk1"/>
              </a:solidFill>
              <a:latin typeface="Avenir"/>
              <a:ea typeface="Avenir"/>
              <a:cs typeface="Avenir"/>
              <a:sym typeface="Avenir"/>
            </a:endParaRPr>
          </a:p>
        </p:txBody>
      </p:sp>
      <p:sp>
        <p:nvSpPr>
          <p:cNvPr id="465" name="Google Shape;465;p25"/>
          <p:cNvSpPr txBox="1"/>
          <p:nvPr/>
        </p:nvSpPr>
        <p:spPr>
          <a:xfrm>
            <a:off x="571500" y="5817675"/>
            <a:ext cx="100401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000">
                <a:solidFill>
                  <a:schemeClr val="dk1"/>
                </a:solidFill>
                <a:latin typeface="Avenir"/>
                <a:ea typeface="Avenir"/>
                <a:cs typeface="Avenir"/>
                <a:sym typeface="Avenir"/>
              </a:rPr>
              <a:t>We will be using </a:t>
            </a:r>
            <a:r>
              <a:rPr i="1" lang="es-ES" sz="2000">
                <a:solidFill>
                  <a:schemeClr val="dk1"/>
                </a:solidFill>
                <a:latin typeface="Avenir"/>
                <a:ea typeface="Avenir"/>
                <a:cs typeface="Avenir"/>
                <a:sym typeface="Avenir"/>
              </a:rPr>
              <a:t>left_join_lesson </a:t>
            </a:r>
            <a:r>
              <a:rPr lang="es-ES" sz="2000">
                <a:solidFill>
                  <a:schemeClr val="dk1"/>
                </a:solidFill>
                <a:latin typeface="Avenir"/>
                <a:ea typeface="Avenir"/>
                <a:cs typeface="Avenir"/>
                <a:sym typeface="Avenir"/>
              </a:rPr>
              <a:t>db</a:t>
            </a:r>
            <a:endParaRPr sz="20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9" name="Shape 149"/>
        <p:cNvGrpSpPr/>
        <p:nvPr/>
      </p:nvGrpSpPr>
      <p:grpSpPr>
        <a:xfrm>
          <a:off x="0" y="0"/>
          <a:ext cx="0" cy="0"/>
          <a:chOff x="0" y="0"/>
          <a:chExt cx="0" cy="0"/>
        </a:xfrm>
      </p:grpSpPr>
      <p:sp>
        <p:nvSpPr>
          <p:cNvPr id="150" name="Google Shape;150;p3"/>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51" name="Google Shape;151;p3"/>
          <p:cNvSpPr txBox="1"/>
          <p:nvPr>
            <p:ph type="title"/>
          </p:nvPr>
        </p:nvSpPr>
        <p:spPr>
          <a:xfrm>
            <a:off x="521207" y="789567"/>
            <a:ext cx="11110405" cy="10548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HOW TO APPROACH (ALMOST) ANYTHING</a:t>
            </a:r>
            <a:endParaRPr/>
          </a:p>
        </p:txBody>
      </p:sp>
      <p:cxnSp>
        <p:nvCxnSpPr>
          <p:cNvPr id="152" name="Google Shape;152;p3"/>
          <p:cNvCxnSpPr/>
          <p:nvPr/>
        </p:nvCxnSpPr>
        <p:spPr>
          <a:xfrm rot="10800000">
            <a:off x="571500" y="567751"/>
            <a:ext cx="11054799" cy="0"/>
          </a:xfrm>
          <a:prstGeom prst="straightConnector1">
            <a:avLst/>
          </a:prstGeom>
          <a:noFill/>
          <a:ln cap="flat" cmpd="sng" w="9525">
            <a:solidFill>
              <a:schemeClr val="dk1"/>
            </a:solidFill>
            <a:prstDash val="solid"/>
            <a:miter lim="800000"/>
            <a:headEnd len="sm" w="sm" type="none"/>
            <a:tailEnd len="sm" w="sm" type="none"/>
          </a:ln>
        </p:spPr>
      </p:cxnSp>
      <p:cxnSp>
        <p:nvCxnSpPr>
          <p:cNvPr id="153" name="Google Shape;153;p3"/>
          <p:cNvCxnSpPr/>
          <p:nvPr/>
        </p:nvCxnSpPr>
        <p:spPr>
          <a:xfrm rot="10800000">
            <a:off x="571500" y="6286500"/>
            <a:ext cx="11054799" cy="0"/>
          </a:xfrm>
          <a:prstGeom prst="straightConnector1">
            <a:avLst/>
          </a:prstGeom>
          <a:noFill/>
          <a:ln cap="flat" cmpd="sng" w="9525">
            <a:solidFill>
              <a:schemeClr val="dk1"/>
            </a:solidFill>
            <a:prstDash val="solid"/>
            <a:miter lim="800000"/>
            <a:headEnd len="sm" w="sm" type="none"/>
            <a:tailEnd len="sm" w="sm" type="none"/>
          </a:ln>
        </p:spPr>
      </p:cxnSp>
      <p:grpSp>
        <p:nvGrpSpPr>
          <p:cNvPr id="154" name="Google Shape;154;p3"/>
          <p:cNvGrpSpPr/>
          <p:nvPr/>
        </p:nvGrpSpPr>
        <p:grpSpPr>
          <a:xfrm>
            <a:off x="663011" y="2620489"/>
            <a:ext cx="10877090" cy="2566070"/>
            <a:chOff x="91511" y="684072"/>
            <a:chExt cx="10877090" cy="2566070"/>
          </a:xfrm>
        </p:grpSpPr>
        <p:sp>
          <p:nvSpPr>
            <p:cNvPr id="155" name="Google Shape;155;p3"/>
            <p:cNvSpPr/>
            <p:nvPr/>
          </p:nvSpPr>
          <p:spPr>
            <a:xfrm>
              <a:off x="984406" y="684072"/>
              <a:ext cx="1461101" cy="1461101"/>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91511" y="2530142"/>
              <a:ext cx="324689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txBox="1"/>
            <p:nvPr/>
          </p:nvSpPr>
          <p:spPr>
            <a:xfrm>
              <a:off x="91511" y="2530142"/>
              <a:ext cx="3246892"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300"/>
                <a:buFont typeface="Avenir"/>
                <a:buNone/>
              </a:pPr>
              <a:r>
                <a:rPr b="1" i="0" lang="es-ES" sz="2300" u="none" cap="none" strike="noStrike">
                  <a:solidFill>
                    <a:schemeClr val="dk1"/>
                  </a:solidFill>
                  <a:latin typeface="Avenir"/>
                  <a:ea typeface="Avenir"/>
                  <a:cs typeface="Avenir"/>
                  <a:sym typeface="Avenir"/>
                </a:rPr>
                <a:t>If in doubt, run the code</a:t>
              </a:r>
              <a:endParaRPr b="1" i="0" sz="2300" u="none" cap="none" strike="noStrike">
                <a:solidFill>
                  <a:schemeClr val="dk1"/>
                </a:solidFill>
                <a:latin typeface="Avenir"/>
                <a:ea typeface="Avenir"/>
                <a:cs typeface="Avenir"/>
                <a:sym typeface="Avenir"/>
              </a:endParaRPr>
            </a:p>
          </p:txBody>
        </p:sp>
        <p:sp>
          <p:nvSpPr>
            <p:cNvPr id="158" name="Google Shape;158;p3"/>
            <p:cNvSpPr/>
            <p:nvPr/>
          </p:nvSpPr>
          <p:spPr>
            <a:xfrm>
              <a:off x="4799505" y="684072"/>
              <a:ext cx="1461101" cy="146110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906610" y="2530142"/>
              <a:ext cx="324689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txBox="1"/>
            <p:nvPr/>
          </p:nvSpPr>
          <p:spPr>
            <a:xfrm>
              <a:off x="3906610" y="2530142"/>
              <a:ext cx="3246892"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300"/>
                <a:buFont typeface="Avenir"/>
                <a:buNone/>
              </a:pPr>
              <a:r>
                <a:rPr b="1" i="0" lang="es-ES" sz="2300" u="none" cap="none" strike="noStrike">
                  <a:solidFill>
                    <a:schemeClr val="dk1"/>
                  </a:solidFill>
                  <a:latin typeface="Avenir"/>
                  <a:ea typeface="Avenir"/>
                  <a:cs typeface="Avenir"/>
                  <a:sym typeface="Avenir"/>
                </a:rPr>
                <a:t>Visualize, visualize, visualize</a:t>
              </a:r>
              <a:endParaRPr b="1" i="0" sz="2300" u="none" cap="none" strike="noStrike">
                <a:solidFill>
                  <a:schemeClr val="dk1"/>
                </a:solidFill>
                <a:latin typeface="Avenir"/>
                <a:ea typeface="Avenir"/>
                <a:cs typeface="Avenir"/>
                <a:sym typeface="Avenir"/>
              </a:endParaRPr>
            </a:p>
          </p:txBody>
        </p:sp>
        <p:sp>
          <p:nvSpPr>
            <p:cNvPr id="161" name="Google Shape;161;p3"/>
            <p:cNvSpPr/>
            <p:nvPr/>
          </p:nvSpPr>
          <p:spPr>
            <a:xfrm>
              <a:off x="8614604" y="684072"/>
              <a:ext cx="1461101" cy="146110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7721709" y="2530142"/>
              <a:ext cx="324689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txBox="1"/>
            <p:nvPr/>
          </p:nvSpPr>
          <p:spPr>
            <a:xfrm>
              <a:off x="7721709" y="2530142"/>
              <a:ext cx="3246892"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300"/>
                <a:buFont typeface="Avenir"/>
                <a:buNone/>
              </a:pPr>
              <a:r>
                <a:rPr b="1" i="0" lang="es-ES" sz="2300" u="none" cap="none" strike="noStrike">
                  <a:solidFill>
                    <a:schemeClr val="dk1"/>
                  </a:solidFill>
                  <a:latin typeface="Avenir"/>
                  <a:ea typeface="Avenir"/>
                  <a:cs typeface="Avenir"/>
                  <a:sym typeface="Avenir"/>
                </a:rPr>
                <a:t>Experiment, experiment, experiment</a:t>
              </a:r>
              <a:endParaRPr b="1" i="0" sz="2300" u="none" cap="none" strike="noStrike">
                <a:solidFill>
                  <a:schemeClr val="dk1"/>
                </a:solidFill>
                <a:latin typeface="Avenir"/>
                <a:ea typeface="Avenir"/>
                <a:cs typeface="Avenir"/>
                <a:sym typeface="Aveni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6"/>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LEFT JOIN - HANDS ON</a:t>
            </a:r>
            <a:endParaRPr/>
          </a:p>
        </p:txBody>
      </p:sp>
      <p:sp>
        <p:nvSpPr>
          <p:cNvPr id="471" name="Google Shape;471;p26"/>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600"/>
              <a:buChar char="•"/>
            </a:pPr>
            <a:r>
              <a:rPr lang="es-ES"/>
              <a:t>TASK 1</a:t>
            </a:r>
            <a:r>
              <a:rPr lang="es-ES"/>
              <a:t>: Display all the students and also their grades</a:t>
            </a:r>
            <a:endParaRPr/>
          </a:p>
        </p:txBody>
      </p:sp>
      <p:grpSp>
        <p:nvGrpSpPr>
          <p:cNvPr id="472" name="Google Shape;472;p26"/>
          <p:cNvGrpSpPr/>
          <p:nvPr/>
        </p:nvGrpSpPr>
        <p:grpSpPr>
          <a:xfrm>
            <a:off x="911525" y="3174521"/>
            <a:ext cx="4491487" cy="2372264"/>
            <a:chOff x="3516702" y="3114136"/>
            <a:chExt cx="4491487" cy="2372264"/>
          </a:xfrm>
        </p:grpSpPr>
        <p:sp>
          <p:nvSpPr>
            <p:cNvPr id="473" name="Google Shape;473;p26"/>
            <p:cNvSpPr/>
            <p:nvPr/>
          </p:nvSpPr>
          <p:spPr>
            <a:xfrm>
              <a:off x="3516702" y="3114136"/>
              <a:ext cx="2579298" cy="2372264"/>
            </a:xfrm>
            <a:prstGeom prst="flowChartConnector">
              <a:avLst/>
            </a:prstGeom>
            <a:solidFill>
              <a:schemeClr val="accent1"/>
            </a:solidFill>
            <a:ln cap="flat" cmpd="sng" w="12700">
              <a:solidFill>
                <a:srgbClr val="4645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Avenir"/>
                  <a:ea typeface="Avenir"/>
                  <a:cs typeface="Avenir"/>
                  <a:sym typeface="Avenir"/>
                </a:rPr>
                <a:t>students</a:t>
              </a:r>
              <a:endParaRPr sz="1800">
                <a:solidFill>
                  <a:schemeClr val="lt1"/>
                </a:solidFill>
                <a:latin typeface="Avenir"/>
                <a:ea typeface="Avenir"/>
                <a:cs typeface="Avenir"/>
                <a:sym typeface="Avenir"/>
              </a:endParaRPr>
            </a:p>
          </p:txBody>
        </p:sp>
        <p:sp>
          <p:nvSpPr>
            <p:cNvPr id="474" name="Google Shape;474;p26"/>
            <p:cNvSpPr/>
            <p:nvPr/>
          </p:nvSpPr>
          <p:spPr>
            <a:xfrm>
              <a:off x="5428891" y="3114136"/>
              <a:ext cx="2579298" cy="2372264"/>
            </a:xfrm>
            <a:prstGeom prst="flowChartConnector">
              <a:avLst/>
            </a:prstGeom>
            <a:no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venir"/>
                  <a:ea typeface="Avenir"/>
                  <a:cs typeface="Avenir"/>
                  <a:sym typeface="Avenir"/>
                </a:rPr>
                <a:t>grades</a:t>
              </a:r>
              <a:endParaRPr sz="1800">
                <a:solidFill>
                  <a:schemeClr val="dk1"/>
                </a:solidFill>
                <a:latin typeface="Avenir"/>
                <a:ea typeface="Avenir"/>
                <a:cs typeface="Avenir"/>
                <a:sym typeface="Avenir"/>
              </a:endParaRPr>
            </a:p>
          </p:txBody>
        </p:sp>
      </p:grpSp>
      <p:pic>
        <p:nvPicPr>
          <p:cNvPr id="475" name="Google Shape;475;p26"/>
          <p:cNvPicPr preferRelativeResize="0"/>
          <p:nvPr/>
        </p:nvPicPr>
        <p:blipFill rotWithShape="1">
          <a:blip r:embed="rId3">
            <a:alphaModFix/>
          </a:blip>
          <a:srcRect b="0" l="0" r="0" t="0"/>
          <a:stretch/>
        </p:blipFill>
        <p:spPr>
          <a:xfrm>
            <a:off x="7615441" y="2325968"/>
            <a:ext cx="3505689" cy="3410426"/>
          </a:xfrm>
          <a:prstGeom prst="rect">
            <a:avLst/>
          </a:prstGeom>
          <a:noFill/>
          <a:ln>
            <a:noFill/>
          </a:ln>
        </p:spPr>
      </p:pic>
      <p:pic>
        <p:nvPicPr>
          <p:cNvPr descr="Question Mark with solid fill" id="476" name="Google Shape;476;p26"/>
          <p:cNvPicPr preferRelativeResize="0"/>
          <p:nvPr/>
        </p:nvPicPr>
        <p:blipFill rotWithShape="1">
          <a:blip r:embed="rId4">
            <a:alphaModFix/>
          </a:blip>
          <a:srcRect b="0" l="0" r="0" t="0"/>
          <a:stretch/>
        </p:blipFill>
        <p:spPr>
          <a:xfrm>
            <a:off x="9620365" y="4135582"/>
            <a:ext cx="914400" cy="91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7"/>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LEFT JOIN - HANDS ON</a:t>
            </a:r>
            <a:endParaRPr/>
          </a:p>
        </p:txBody>
      </p:sp>
      <p:sp>
        <p:nvSpPr>
          <p:cNvPr id="482" name="Google Shape;482;p27"/>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600"/>
              <a:buChar char="•"/>
            </a:pPr>
            <a:r>
              <a:rPr lang="es-ES"/>
              <a:t>TASK 2</a:t>
            </a:r>
            <a:r>
              <a:rPr lang="es-ES"/>
              <a:t>: Display all the students and also their grades in the ‘Math’ course</a:t>
            </a:r>
            <a:endParaRPr/>
          </a:p>
        </p:txBody>
      </p:sp>
      <p:grpSp>
        <p:nvGrpSpPr>
          <p:cNvPr id="483" name="Google Shape;483;p27"/>
          <p:cNvGrpSpPr/>
          <p:nvPr/>
        </p:nvGrpSpPr>
        <p:grpSpPr>
          <a:xfrm>
            <a:off x="911525" y="3174521"/>
            <a:ext cx="4491487" cy="2372264"/>
            <a:chOff x="3516702" y="3114136"/>
            <a:chExt cx="4491487" cy="2372264"/>
          </a:xfrm>
        </p:grpSpPr>
        <p:sp>
          <p:nvSpPr>
            <p:cNvPr id="484" name="Google Shape;484;p27"/>
            <p:cNvSpPr/>
            <p:nvPr/>
          </p:nvSpPr>
          <p:spPr>
            <a:xfrm>
              <a:off x="3516702" y="3114136"/>
              <a:ext cx="2579298" cy="2372264"/>
            </a:xfrm>
            <a:prstGeom prst="flowChartConnector">
              <a:avLst/>
            </a:prstGeom>
            <a:solidFill>
              <a:schemeClr val="accent1"/>
            </a:solidFill>
            <a:ln cap="flat" cmpd="sng" w="12700">
              <a:solidFill>
                <a:srgbClr val="4645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Avenir"/>
                  <a:ea typeface="Avenir"/>
                  <a:cs typeface="Avenir"/>
                  <a:sym typeface="Avenir"/>
                </a:rPr>
                <a:t>students</a:t>
              </a:r>
              <a:endParaRPr sz="1800">
                <a:solidFill>
                  <a:schemeClr val="lt1"/>
                </a:solidFill>
                <a:latin typeface="Avenir"/>
                <a:ea typeface="Avenir"/>
                <a:cs typeface="Avenir"/>
                <a:sym typeface="Avenir"/>
              </a:endParaRPr>
            </a:p>
          </p:txBody>
        </p:sp>
        <p:sp>
          <p:nvSpPr>
            <p:cNvPr id="485" name="Google Shape;485;p27"/>
            <p:cNvSpPr/>
            <p:nvPr/>
          </p:nvSpPr>
          <p:spPr>
            <a:xfrm>
              <a:off x="5428891" y="3114136"/>
              <a:ext cx="2579298" cy="2372264"/>
            </a:xfrm>
            <a:prstGeom prst="flowChartConnector">
              <a:avLst/>
            </a:prstGeom>
            <a:no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venir"/>
                  <a:ea typeface="Avenir"/>
                  <a:cs typeface="Avenir"/>
                  <a:sym typeface="Avenir"/>
                </a:rPr>
                <a:t>grades</a:t>
              </a:r>
              <a:endParaRPr sz="1800">
                <a:solidFill>
                  <a:schemeClr val="dk1"/>
                </a:solidFill>
                <a:latin typeface="Avenir"/>
                <a:ea typeface="Avenir"/>
                <a:cs typeface="Avenir"/>
                <a:sym typeface="Avenir"/>
              </a:endParaRPr>
            </a:p>
          </p:txBody>
        </p:sp>
      </p:grpSp>
      <p:pic>
        <p:nvPicPr>
          <p:cNvPr id="486" name="Google Shape;486;p27"/>
          <p:cNvPicPr preferRelativeResize="0"/>
          <p:nvPr/>
        </p:nvPicPr>
        <p:blipFill rotWithShape="1">
          <a:blip r:embed="rId3">
            <a:alphaModFix/>
          </a:blip>
          <a:srcRect b="0" l="0" r="0" t="0"/>
          <a:stretch/>
        </p:blipFill>
        <p:spPr>
          <a:xfrm>
            <a:off x="6903073" y="3498080"/>
            <a:ext cx="3439005" cy="1390844"/>
          </a:xfrm>
          <a:prstGeom prst="rect">
            <a:avLst/>
          </a:prstGeom>
          <a:noFill/>
          <a:ln>
            <a:noFill/>
          </a:ln>
        </p:spPr>
      </p:pic>
      <p:pic>
        <p:nvPicPr>
          <p:cNvPr descr="Question Mark with solid fill" id="487" name="Google Shape;487;p27"/>
          <p:cNvPicPr preferRelativeResize="0"/>
          <p:nvPr/>
        </p:nvPicPr>
        <p:blipFill rotWithShape="1">
          <a:blip r:embed="rId4">
            <a:alphaModFix/>
          </a:blip>
          <a:srcRect b="0" l="0" r="0" t="0"/>
          <a:stretch/>
        </p:blipFill>
        <p:spPr>
          <a:xfrm>
            <a:off x="10086115" y="4376998"/>
            <a:ext cx="511926" cy="511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8"/>
          <p:cNvSpPr txBox="1"/>
          <p:nvPr/>
        </p:nvSpPr>
        <p:spPr>
          <a:xfrm>
            <a:off x="5637362" y="2971800"/>
            <a:ext cx="2091906" cy="26468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600">
                <a:solidFill>
                  <a:schemeClr val="dk1"/>
                </a:solidFill>
                <a:latin typeface="Avenir"/>
                <a:ea typeface="Avenir"/>
                <a:cs typeface="Avenir"/>
                <a:sym typeface="Avenir"/>
              </a:rPr>
              <a:t>=</a:t>
            </a:r>
            <a:endParaRPr sz="1800">
              <a:solidFill>
                <a:schemeClr val="dk1"/>
              </a:solidFill>
              <a:latin typeface="Avenir"/>
              <a:ea typeface="Avenir"/>
              <a:cs typeface="Avenir"/>
              <a:sym typeface="Avenir"/>
            </a:endParaRPr>
          </a:p>
        </p:txBody>
      </p:sp>
      <p:sp>
        <p:nvSpPr>
          <p:cNvPr id="493" name="Google Shape;493;p28"/>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LEFT JOIN - HANDS ON</a:t>
            </a:r>
            <a:endParaRPr/>
          </a:p>
        </p:txBody>
      </p:sp>
      <p:sp>
        <p:nvSpPr>
          <p:cNvPr id="494" name="Google Shape;494;p28"/>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600"/>
              <a:buChar char="•"/>
            </a:pPr>
            <a:r>
              <a:rPr lang="es-ES"/>
              <a:t>TASK 3</a:t>
            </a:r>
            <a:r>
              <a:rPr lang="es-ES"/>
              <a:t>: Is LEFT JOIN a symmetrical operation? Test it out (</a:t>
            </a:r>
            <a:r>
              <a:rPr i="1" lang="es-ES"/>
              <a:t>if in doubt, run the code</a:t>
            </a:r>
            <a:r>
              <a:rPr lang="es-ES"/>
              <a:t>)</a:t>
            </a:r>
            <a:endParaRPr/>
          </a:p>
        </p:txBody>
      </p:sp>
      <p:grpSp>
        <p:nvGrpSpPr>
          <p:cNvPr id="495" name="Google Shape;495;p28"/>
          <p:cNvGrpSpPr/>
          <p:nvPr/>
        </p:nvGrpSpPr>
        <p:grpSpPr>
          <a:xfrm>
            <a:off x="1013621" y="3160866"/>
            <a:ext cx="4491487" cy="2372264"/>
            <a:chOff x="3516702" y="3114136"/>
            <a:chExt cx="4491487" cy="2372264"/>
          </a:xfrm>
        </p:grpSpPr>
        <p:sp>
          <p:nvSpPr>
            <p:cNvPr id="496" name="Google Shape;496;p28"/>
            <p:cNvSpPr/>
            <p:nvPr/>
          </p:nvSpPr>
          <p:spPr>
            <a:xfrm>
              <a:off x="3516702" y="3114136"/>
              <a:ext cx="2579298" cy="2372264"/>
            </a:xfrm>
            <a:prstGeom prst="flowChartConnector">
              <a:avLst/>
            </a:prstGeom>
            <a:solidFill>
              <a:schemeClr val="accent1"/>
            </a:solidFill>
            <a:ln cap="flat" cmpd="sng" w="12700">
              <a:solidFill>
                <a:srgbClr val="4645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Avenir"/>
                  <a:ea typeface="Avenir"/>
                  <a:cs typeface="Avenir"/>
                  <a:sym typeface="Avenir"/>
                </a:rPr>
                <a:t>students</a:t>
              </a:r>
              <a:endParaRPr sz="1800">
                <a:solidFill>
                  <a:schemeClr val="lt1"/>
                </a:solidFill>
                <a:latin typeface="Avenir"/>
                <a:ea typeface="Avenir"/>
                <a:cs typeface="Avenir"/>
                <a:sym typeface="Avenir"/>
              </a:endParaRPr>
            </a:p>
          </p:txBody>
        </p:sp>
        <p:sp>
          <p:nvSpPr>
            <p:cNvPr id="497" name="Google Shape;497;p28"/>
            <p:cNvSpPr/>
            <p:nvPr/>
          </p:nvSpPr>
          <p:spPr>
            <a:xfrm>
              <a:off x="5428891" y="3114136"/>
              <a:ext cx="2579298" cy="2372264"/>
            </a:xfrm>
            <a:prstGeom prst="flowChartConnector">
              <a:avLst/>
            </a:prstGeom>
            <a:no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venir"/>
                  <a:ea typeface="Avenir"/>
                  <a:cs typeface="Avenir"/>
                  <a:sym typeface="Avenir"/>
                </a:rPr>
                <a:t>grades</a:t>
              </a:r>
              <a:endParaRPr sz="1800">
                <a:solidFill>
                  <a:schemeClr val="dk1"/>
                </a:solidFill>
                <a:latin typeface="Avenir"/>
                <a:ea typeface="Avenir"/>
                <a:cs typeface="Avenir"/>
                <a:sym typeface="Avenir"/>
              </a:endParaRPr>
            </a:p>
          </p:txBody>
        </p:sp>
      </p:grpSp>
      <p:grpSp>
        <p:nvGrpSpPr>
          <p:cNvPr id="498" name="Google Shape;498;p28"/>
          <p:cNvGrpSpPr/>
          <p:nvPr/>
        </p:nvGrpSpPr>
        <p:grpSpPr>
          <a:xfrm>
            <a:off x="7096657" y="3109107"/>
            <a:ext cx="4491487" cy="2372264"/>
            <a:chOff x="3516702" y="3114136"/>
            <a:chExt cx="4491487" cy="2372264"/>
          </a:xfrm>
        </p:grpSpPr>
        <p:sp>
          <p:nvSpPr>
            <p:cNvPr id="499" name="Google Shape;499;p28"/>
            <p:cNvSpPr/>
            <p:nvPr/>
          </p:nvSpPr>
          <p:spPr>
            <a:xfrm>
              <a:off x="3516702" y="3114136"/>
              <a:ext cx="2579298" cy="2372264"/>
            </a:xfrm>
            <a:prstGeom prst="flowChartConnector">
              <a:avLst/>
            </a:prstGeom>
            <a:solidFill>
              <a:schemeClr val="accent1"/>
            </a:solidFill>
            <a:ln cap="flat" cmpd="sng" w="12700">
              <a:solidFill>
                <a:srgbClr val="4645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Avenir"/>
                  <a:ea typeface="Avenir"/>
                  <a:cs typeface="Avenir"/>
                  <a:sym typeface="Avenir"/>
                </a:rPr>
                <a:t>grades</a:t>
              </a:r>
              <a:endParaRPr sz="1800">
                <a:solidFill>
                  <a:schemeClr val="lt1"/>
                </a:solidFill>
                <a:latin typeface="Avenir"/>
                <a:ea typeface="Avenir"/>
                <a:cs typeface="Avenir"/>
                <a:sym typeface="Avenir"/>
              </a:endParaRPr>
            </a:p>
          </p:txBody>
        </p:sp>
        <p:sp>
          <p:nvSpPr>
            <p:cNvPr id="500" name="Google Shape;500;p28"/>
            <p:cNvSpPr/>
            <p:nvPr/>
          </p:nvSpPr>
          <p:spPr>
            <a:xfrm>
              <a:off x="5428891" y="3114136"/>
              <a:ext cx="2579298" cy="2372264"/>
            </a:xfrm>
            <a:prstGeom prst="flowChartConnector">
              <a:avLst/>
            </a:prstGeom>
            <a:no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venir"/>
                  <a:ea typeface="Avenir"/>
                  <a:cs typeface="Avenir"/>
                  <a:sym typeface="Avenir"/>
                </a:rPr>
                <a:t>students</a:t>
              </a:r>
              <a:endParaRPr sz="1800">
                <a:solidFill>
                  <a:schemeClr val="dk1"/>
                </a:solidFill>
                <a:latin typeface="Avenir"/>
                <a:ea typeface="Avenir"/>
                <a:cs typeface="Avenir"/>
                <a:sym typeface="Avenir"/>
              </a:endParaRPr>
            </a:p>
          </p:txBody>
        </p:sp>
      </p:grpSp>
      <p:pic>
        <p:nvPicPr>
          <p:cNvPr descr="Question Mark outline" id="501" name="Google Shape;501;p28"/>
          <p:cNvPicPr preferRelativeResize="0"/>
          <p:nvPr/>
        </p:nvPicPr>
        <p:blipFill rotWithShape="1">
          <a:blip r:embed="rId3">
            <a:alphaModFix/>
          </a:blip>
          <a:srcRect b="0" l="0" r="0" t="0"/>
          <a:stretch/>
        </p:blipFill>
        <p:spPr>
          <a:xfrm>
            <a:off x="5904077" y="3160866"/>
            <a:ext cx="914400" cy="914400"/>
          </a:xfrm>
          <a:prstGeom prst="rect">
            <a:avLst/>
          </a:prstGeom>
          <a:noFill/>
          <a:ln>
            <a:noFill/>
          </a:ln>
        </p:spPr>
      </p:pic>
      <p:pic>
        <p:nvPicPr>
          <p:cNvPr id="502" name="Google Shape;502;p28"/>
          <p:cNvPicPr preferRelativeResize="0"/>
          <p:nvPr/>
        </p:nvPicPr>
        <p:blipFill>
          <a:blip r:embed="rId4">
            <a:alphaModFix/>
          </a:blip>
          <a:stretch>
            <a:fillRect/>
          </a:stretch>
        </p:blipFill>
        <p:spPr>
          <a:xfrm>
            <a:off x="10028375" y="583088"/>
            <a:ext cx="1296526" cy="12965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9"/>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RIGHT JOIN</a:t>
            </a:r>
            <a:endParaRPr/>
          </a:p>
        </p:txBody>
      </p:sp>
      <p:sp>
        <p:nvSpPr>
          <p:cNvPr id="508" name="Google Shape;508;p29"/>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600"/>
              <a:buChar char="•"/>
            </a:pPr>
            <a:r>
              <a:rPr lang="es-ES"/>
              <a:t>Now that you have seen INNER JOIN and LEFT JOIN, it’s time you test RIGHT JOIN</a:t>
            </a:r>
            <a:endParaRPr/>
          </a:p>
        </p:txBody>
      </p:sp>
      <p:grpSp>
        <p:nvGrpSpPr>
          <p:cNvPr id="509" name="Google Shape;509;p29"/>
          <p:cNvGrpSpPr/>
          <p:nvPr/>
        </p:nvGrpSpPr>
        <p:grpSpPr>
          <a:xfrm>
            <a:off x="3997452" y="2845049"/>
            <a:ext cx="4491487" cy="2372264"/>
            <a:chOff x="3516702" y="3114136"/>
            <a:chExt cx="4491487" cy="2372264"/>
          </a:xfrm>
        </p:grpSpPr>
        <p:sp>
          <p:nvSpPr>
            <p:cNvPr id="510" name="Google Shape;510;p29"/>
            <p:cNvSpPr/>
            <p:nvPr/>
          </p:nvSpPr>
          <p:spPr>
            <a:xfrm>
              <a:off x="5428891" y="3114136"/>
              <a:ext cx="2579298" cy="2372264"/>
            </a:xfrm>
            <a:prstGeom prst="flowChartConnector">
              <a:avLst/>
            </a:prstGeom>
            <a:solidFill>
              <a:srgbClr val="FFFF00"/>
            </a:soli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venir"/>
                  <a:ea typeface="Avenir"/>
                  <a:cs typeface="Avenir"/>
                  <a:sym typeface="Avenir"/>
                </a:rPr>
                <a:t>students</a:t>
              </a:r>
              <a:endParaRPr sz="1800">
                <a:solidFill>
                  <a:schemeClr val="dk1"/>
                </a:solidFill>
                <a:latin typeface="Avenir"/>
                <a:ea typeface="Avenir"/>
                <a:cs typeface="Avenir"/>
                <a:sym typeface="Avenir"/>
              </a:endParaRPr>
            </a:p>
          </p:txBody>
        </p:sp>
        <p:sp>
          <p:nvSpPr>
            <p:cNvPr id="511" name="Google Shape;511;p29"/>
            <p:cNvSpPr/>
            <p:nvPr/>
          </p:nvSpPr>
          <p:spPr>
            <a:xfrm>
              <a:off x="3516702" y="3114136"/>
              <a:ext cx="2579298" cy="2372264"/>
            </a:xfrm>
            <a:prstGeom prst="flowChartConnector">
              <a:avLst/>
            </a:prstGeom>
            <a:noFill/>
            <a:ln cap="flat" cmpd="sng" w="12700">
              <a:solidFill>
                <a:srgbClr val="4645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venir"/>
                  <a:ea typeface="Avenir"/>
                  <a:cs typeface="Avenir"/>
                  <a:sym typeface="Avenir"/>
                </a:rPr>
                <a:t>grades</a:t>
              </a:r>
              <a:endParaRPr sz="1800">
                <a:solidFill>
                  <a:schemeClr val="dk1"/>
                </a:solidFill>
                <a:latin typeface="Avenir"/>
                <a:ea typeface="Avenir"/>
                <a:cs typeface="Avenir"/>
                <a:sym typeface="Aveni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b942538f6c_0_13"/>
          <p:cNvSpPr txBox="1"/>
          <p:nvPr>
            <p:ph type="title"/>
          </p:nvPr>
        </p:nvSpPr>
        <p:spPr>
          <a:xfrm>
            <a:off x="571500" y="689289"/>
            <a:ext cx="11049000" cy="108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ES"/>
              <a:t>ADDITIONAL CONTENT AND EXERCISES</a:t>
            </a:r>
            <a:endParaRPr/>
          </a:p>
        </p:txBody>
      </p:sp>
      <p:sp>
        <p:nvSpPr>
          <p:cNvPr id="518" name="Google Shape;518;g2b942538f6c_0_13"/>
          <p:cNvSpPr txBox="1"/>
          <p:nvPr>
            <p:ph idx="1" type="body"/>
          </p:nvPr>
        </p:nvSpPr>
        <p:spPr>
          <a:xfrm>
            <a:off x="571499" y="2075688"/>
            <a:ext cx="11059800" cy="3911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s-ES" u="sng">
                <a:solidFill>
                  <a:schemeClr val="hlink"/>
                </a:solidFill>
                <a:hlinkClick r:id="rId3"/>
              </a:rPr>
              <a:t>UD05-06 SQL-DDL-DML-English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b942538f6c_0_0"/>
          <p:cNvSpPr txBox="1"/>
          <p:nvPr>
            <p:ph type="title"/>
          </p:nvPr>
        </p:nvSpPr>
        <p:spPr>
          <a:xfrm>
            <a:off x="571500" y="689289"/>
            <a:ext cx="11049000" cy="108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ES"/>
              <a:t>LET’S IMPORT SOME DATABASES</a:t>
            </a:r>
            <a:endParaRPr/>
          </a:p>
        </p:txBody>
      </p:sp>
      <p:sp>
        <p:nvSpPr>
          <p:cNvPr id="170" name="Google Shape;170;g2b942538f6c_0_0"/>
          <p:cNvSpPr txBox="1"/>
          <p:nvPr>
            <p:ph idx="1" type="body"/>
          </p:nvPr>
        </p:nvSpPr>
        <p:spPr>
          <a:xfrm>
            <a:off x="571499" y="2075688"/>
            <a:ext cx="11059800" cy="3911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b="1"/>
          </a:p>
          <a:p>
            <a:pPr indent="0" lvl="0" marL="0" rtl="0" algn="l">
              <a:spcBef>
                <a:spcPts val="1000"/>
              </a:spcBef>
              <a:spcAft>
                <a:spcPts val="0"/>
              </a:spcAft>
              <a:buNone/>
            </a:pPr>
            <a:r>
              <a:t/>
            </a:r>
            <a:endParaRPr b="1"/>
          </a:p>
          <a:p>
            <a:pPr indent="-320040" lvl="0" marL="457200" rtl="0" algn="l">
              <a:spcBef>
                <a:spcPts val="1000"/>
              </a:spcBef>
              <a:spcAft>
                <a:spcPts val="0"/>
              </a:spcAft>
              <a:buSzPts val="1440"/>
              <a:buChar char="•"/>
            </a:pPr>
            <a:r>
              <a:rPr b="1" lang="es-ES"/>
              <a:t>db1</a:t>
            </a:r>
            <a:r>
              <a:rPr lang="es-ES"/>
              <a:t>: </a:t>
            </a:r>
            <a:r>
              <a:rPr lang="es-ES" u="sng">
                <a:solidFill>
                  <a:schemeClr val="hlink"/>
                </a:solidFill>
                <a:hlinkClick r:id="rId3"/>
              </a:rPr>
              <a:t>datu_baseak_join</a:t>
            </a:r>
            <a:endParaRPr/>
          </a:p>
          <a:p>
            <a:pPr indent="-320040" lvl="0" marL="457200" rtl="0" algn="l">
              <a:spcBef>
                <a:spcPts val="0"/>
              </a:spcBef>
              <a:spcAft>
                <a:spcPts val="0"/>
              </a:spcAft>
              <a:buSzPts val="1440"/>
              <a:buChar char="•"/>
            </a:pPr>
            <a:r>
              <a:rPr b="1" lang="es-ES"/>
              <a:t>db2</a:t>
            </a:r>
            <a:r>
              <a:rPr lang="es-ES"/>
              <a:t>: </a:t>
            </a:r>
            <a:r>
              <a:rPr lang="es-ES" u="sng">
                <a:solidFill>
                  <a:schemeClr val="hlink"/>
                </a:solidFill>
                <a:hlinkClick r:id="rId4"/>
              </a:rPr>
              <a:t>left_join_lesson</a:t>
            </a:r>
            <a:endParaRPr/>
          </a:p>
          <a:p>
            <a:pPr indent="-320040" lvl="0" marL="457200" rtl="0" algn="l">
              <a:spcBef>
                <a:spcPts val="0"/>
              </a:spcBef>
              <a:spcAft>
                <a:spcPts val="0"/>
              </a:spcAft>
              <a:buSzPts val="1440"/>
              <a:buChar char="•"/>
            </a:pPr>
            <a:r>
              <a:rPr b="1" lang="es-ES"/>
              <a:t>db3</a:t>
            </a:r>
            <a:r>
              <a:rPr lang="es-ES"/>
              <a:t>: </a:t>
            </a:r>
            <a:r>
              <a:rPr lang="es-ES" u="sng">
                <a:solidFill>
                  <a:schemeClr val="hlink"/>
                </a:solidFill>
                <a:hlinkClick r:id="rId5"/>
              </a:rPr>
              <a:t>1asir_cities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4" name="Shape 174"/>
        <p:cNvGrpSpPr/>
        <p:nvPr/>
      </p:nvGrpSpPr>
      <p:grpSpPr>
        <a:xfrm>
          <a:off x="0" y="0"/>
          <a:ext cx="0" cy="0"/>
          <a:chOff x="0" y="0"/>
          <a:chExt cx="0" cy="0"/>
        </a:xfrm>
      </p:grpSpPr>
      <p:cxnSp>
        <p:nvCxnSpPr>
          <p:cNvPr id="175" name="Google Shape;175;p4"/>
          <p:cNvCxnSpPr/>
          <p:nvPr/>
        </p:nvCxnSpPr>
        <p:spPr>
          <a:xfrm rot="10800000">
            <a:off x="571501" y="571500"/>
            <a:ext cx="11059811" cy="0"/>
          </a:xfrm>
          <a:prstGeom prst="straightConnector1">
            <a:avLst/>
          </a:prstGeom>
          <a:noFill/>
          <a:ln cap="flat" cmpd="sng" w="9525">
            <a:solidFill>
              <a:schemeClr val="dk1"/>
            </a:solidFill>
            <a:prstDash val="solid"/>
            <a:miter lim="800000"/>
            <a:headEnd len="sm" w="sm" type="none"/>
            <a:tailEnd len="sm" w="sm" type="none"/>
          </a:ln>
        </p:spPr>
      </p:cxnSp>
      <p:cxnSp>
        <p:nvCxnSpPr>
          <p:cNvPr id="176" name="Google Shape;176;p4"/>
          <p:cNvCxnSpPr/>
          <p:nvPr/>
        </p:nvCxnSpPr>
        <p:spPr>
          <a:xfrm>
            <a:off x="7742482" y="571500"/>
            <a:ext cx="0" cy="5715000"/>
          </a:xfrm>
          <a:prstGeom prst="straightConnector1">
            <a:avLst/>
          </a:prstGeom>
          <a:noFill/>
          <a:ln cap="flat" cmpd="sng" w="9525">
            <a:solidFill>
              <a:schemeClr val="dk1"/>
            </a:solidFill>
            <a:prstDash val="solid"/>
            <a:miter lim="800000"/>
            <a:headEnd len="sm" w="sm" type="none"/>
            <a:tailEnd len="sm" w="sm" type="none"/>
          </a:ln>
        </p:spPr>
      </p:cxnSp>
      <p:cxnSp>
        <p:nvCxnSpPr>
          <p:cNvPr id="177" name="Google Shape;177;p4"/>
          <p:cNvCxnSpPr/>
          <p:nvPr/>
        </p:nvCxnSpPr>
        <p:spPr>
          <a:xfrm rot="10800000">
            <a:off x="577485" y="6283518"/>
            <a:ext cx="11059811" cy="0"/>
          </a:xfrm>
          <a:prstGeom prst="straightConnector1">
            <a:avLst/>
          </a:prstGeom>
          <a:noFill/>
          <a:ln cap="flat" cmpd="sng" w="9525">
            <a:solidFill>
              <a:schemeClr val="dk1"/>
            </a:solidFill>
            <a:prstDash val="solid"/>
            <a:miter lim="800000"/>
            <a:headEnd len="sm" w="sm" type="none"/>
            <a:tailEnd len="sm" w="sm" type="none"/>
          </a:ln>
        </p:spPr>
      </p:cxnSp>
      <p:sp>
        <p:nvSpPr>
          <p:cNvPr id="178" name="Google Shape;178;p4"/>
          <p:cNvSpPr/>
          <p:nvPr/>
        </p:nvSpPr>
        <p:spPr>
          <a:xfrm>
            <a:off x="1"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Sphere of mesh and nodes" id="179" name="Google Shape;179;p4"/>
          <p:cNvPicPr preferRelativeResize="0"/>
          <p:nvPr/>
        </p:nvPicPr>
        <p:blipFill rotWithShape="1">
          <a:blip r:embed="rId3">
            <a:alphaModFix amt="65000"/>
          </a:blip>
          <a:srcRect b="22323" l="0" r="0" t="2677"/>
          <a:stretch/>
        </p:blipFill>
        <p:spPr>
          <a:xfrm>
            <a:off x="20" y="10"/>
            <a:ext cx="12191979" cy="6857989"/>
          </a:xfrm>
          <a:prstGeom prst="rect">
            <a:avLst/>
          </a:prstGeom>
          <a:noFill/>
          <a:ln>
            <a:noFill/>
          </a:ln>
        </p:spPr>
      </p:pic>
      <p:sp>
        <p:nvSpPr>
          <p:cNvPr id="180" name="Google Shape;180;p4"/>
          <p:cNvSpPr txBox="1"/>
          <p:nvPr>
            <p:ph type="title"/>
          </p:nvPr>
        </p:nvSpPr>
        <p:spPr>
          <a:xfrm>
            <a:off x="521208" y="4819615"/>
            <a:ext cx="6817836" cy="12649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Batang"/>
              <a:buNone/>
            </a:pPr>
            <a:r>
              <a:rPr lang="es-ES" sz="4400">
                <a:solidFill>
                  <a:srgbClr val="FFFFFF"/>
                </a:solidFill>
              </a:rPr>
              <a:t>CARTESIAN PRODUCT</a:t>
            </a:r>
            <a:endParaRPr/>
          </a:p>
        </p:txBody>
      </p:sp>
      <p:cxnSp>
        <p:nvCxnSpPr>
          <p:cNvPr id="181" name="Google Shape;181;p4"/>
          <p:cNvCxnSpPr/>
          <p:nvPr/>
        </p:nvCxnSpPr>
        <p:spPr>
          <a:xfrm rot="10800000">
            <a:off x="565869" y="4610607"/>
            <a:ext cx="11054799" cy="0"/>
          </a:xfrm>
          <a:prstGeom prst="straightConnector1">
            <a:avLst/>
          </a:prstGeom>
          <a:noFill/>
          <a:ln cap="flat" cmpd="sng" w="9525">
            <a:solidFill>
              <a:srgbClr val="FFFFFF"/>
            </a:solidFill>
            <a:prstDash val="solid"/>
            <a:miter lim="800000"/>
            <a:headEnd len="sm" w="sm" type="none"/>
            <a:tailEnd len="sm" w="sm" type="none"/>
          </a:ln>
        </p:spPr>
      </p:cxnSp>
      <p:cxnSp>
        <p:nvCxnSpPr>
          <p:cNvPr id="182" name="Google Shape;182;p4"/>
          <p:cNvCxnSpPr/>
          <p:nvPr/>
        </p:nvCxnSpPr>
        <p:spPr>
          <a:xfrm>
            <a:off x="7734300" y="4614653"/>
            <a:ext cx="0" cy="1674861"/>
          </a:xfrm>
          <a:prstGeom prst="straightConnector1">
            <a:avLst/>
          </a:prstGeom>
          <a:noFill/>
          <a:ln cap="flat" cmpd="sng" w="9525">
            <a:solidFill>
              <a:srgbClr val="FFFFFF"/>
            </a:solidFill>
            <a:prstDash val="solid"/>
            <a:miter lim="800000"/>
            <a:headEnd len="sm" w="sm" type="none"/>
            <a:tailEnd len="sm" w="sm" type="none"/>
          </a:ln>
        </p:spPr>
      </p:cxnSp>
      <p:cxnSp>
        <p:nvCxnSpPr>
          <p:cNvPr id="183" name="Google Shape;183;p4"/>
          <p:cNvCxnSpPr/>
          <p:nvPr/>
        </p:nvCxnSpPr>
        <p:spPr>
          <a:xfrm rot="10800000">
            <a:off x="561819" y="6289514"/>
            <a:ext cx="11054799" cy="0"/>
          </a:xfrm>
          <a:prstGeom prst="straightConnector1">
            <a:avLst/>
          </a:prstGeom>
          <a:noFill/>
          <a:ln cap="flat" cmpd="sng" w="9525">
            <a:solidFill>
              <a:srgbClr val="FFFFFF"/>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8" name="Shape 188"/>
        <p:cNvGrpSpPr/>
        <p:nvPr/>
      </p:nvGrpSpPr>
      <p:grpSpPr>
        <a:xfrm>
          <a:off x="0" y="0"/>
          <a:ext cx="0" cy="0"/>
          <a:chOff x="0" y="0"/>
          <a:chExt cx="0" cy="0"/>
        </a:xfrm>
      </p:grpSpPr>
      <p:sp>
        <p:nvSpPr>
          <p:cNvPr id="189" name="Google Shape;189;p5"/>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90" name="Google Shape;190;p5"/>
          <p:cNvSpPr txBox="1"/>
          <p:nvPr>
            <p:ph type="title"/>
          </p:nvPr>
        </p:nvSpPr>
        <p:spPr>
          <a:xfrm>
            <a:off x="521208" y="786384"/>
            <a:ext cx="3509192" cy="200819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CARTESIAN PRODUCT</a:t>
            </a:r>
            <a:endParaRPr/>
          </a:p>
        </p:txBody>
      </p:sp>
      <p:cxnSp>
        <p:nvCxnSpPr>
          <p:cNvPr id="191" name="Google Shape;191;p5"/>
          <p:cNvCxnSpPr/>
          <p:nvPr/>
        </p:nvCxnSpPr>
        <p:spPr>
          <a:xfrm rot="10800000">
            <a:off x="568602" y="576201"/>
            <a:ext cx="11054799" cy="0"/>
          </a:xfrm>
          <a:prstGeom prst="straightConnector1">
            <a:avLst/>
          </a:prstGeom>
          <a:noFill/>
          <a:ln cap="flat" cmpd="sng" w="9525">
            <a:solidFill>
              <a:schemeClr val="dk1"/>
            </a:solidFill>
            <a:prstDash val="solid"/>
            <a:miter lim="800000"/>
            <a:headEnd len="sm" w="sm" type="none"/>
            <a:tailEnd len="sm" w="sm" type="none"/>
          </a:ln>
        </p:spPr>
      </p:cxnSp>
      <p:sp>
        <p:nvSpPr>
          <p:cNvPr id="192" name="Google Shape;192;p5"/>
          <p:cNvSpPr txBox="1"/>
          <p:nvPr>
            <p:ph idx="1" type="body"/>
          </p:nvPr>
        </p:nvSpPr>
        <p:spPr>
          <a:xfrm>
            <a:off x="571502" y="3066892"/>
            <a:ext cx="3276598" cy="2856476"/>
          </a:xfrm>
          <a:prstGeom prst="rect">
            <a:avLst/>
          </a:prstGeom>
          <a:noFill/>
          <a:ln>
            <a:noFill/>
          </a:ln>
        </p:spPr>
        <p:txBody>
          <a:bodyPr anchorCtr="0" anchor="b" bIns="45700" lIns="91425" spcFirstLastPara="1" rIns="91425" wrap="square" tIns="45700">
            <a:normAutofit fontScale="92500" lnSpcReduction="20000"/>
          </a:bodyPr>
          <a:lstStyle/>
          <a:p>
            <a:pPr indent="-222884" lvl="0" marL="228600" rtl="0" algn="l">
              <a:lnSpc>
                <a:spcPct val="110000"/>
              </a:lnSpc>
              <a:spcBef>
                <a:spcPts val="0"/>
              </a:spcBef>
              <a:spcAft>
                <a:spcPts val="0"/>
              </a:spcAft>
              <a:buClr>
                <a:schemeClr val="dk1"/>
              </a:buClr>
              <a:buSzPct val="80000"/>
              <a:buChar char="•"/>
            </a:pPr>
            <a:r>
              <a:rPr i="1" lang="es-ES" sz="1500">
                <a:latin typeface="Verdana"/>
                <a:ea typeface="Verdana"/>
                <a:cs typeface="Verdana"/>
                <a:sym typeface="Verdana"/>
              </a:rPr>
              <a:t>“</a:t>
            </a:r>
            <a:r>
              <a:rPr b="0" i="1" lang="es-ES" sz="1500">
                <a:latin typeface="Verdana"/>
                <a:ea typeface="Verdana"/>
                <a:cs typeface="Verdana"/>
                <a:sym typeface="Verdana"/>
              </a:rPr>
              <a:t>A Cartesian product, or a cross product, is the result achieved from multiplication of two sets. This is done by multiplying all the possible pairs from both the sets.</a:t>
            </a:r>
            <a:r>
              <a:rPr i="1" lang="es-ES" sz="1500">
                <a:latin typeface="Verdana"/>
                <a:ea typeface="Verdana"/>
                <a:cs typeface="Verdana"/>
                <a:sym typeface="Verdana"/>
              </a:rPr>
              <a:t>”</a:t>
            </a:r>
            <a:endParaRPr/>
          </a:p>
          <a:p>
            <a:pPr indent="-222884" lvl="0" marL="228600" rtl="0" algn="l">
              <a:lnSpc>
                <a:spcPct val="110000"/>
              </a:lnSpc>
              <a:spcBef>
                <a:spcPts val="1000"/>
              </a:spcBef>
              <a:spcAft>
                <a:spcPts val="0"/>
              </a:spcAft>
              <a:buClr>
                <a:schemeClr val="dk1"/>
              </a:buClr>
              <a:buSzPct val="80000"/>
              <a:buChar char="•"/>
            </a:pPr>
            <a:r>
              <a:rPr i="1" lang="es-ES" sz="1500">
                <a:latin typeface="Verdana"/>
                <a:ea typeface="Verdana"/>
                <a:cs typeface="Verdana"/>
                <a:sym typeface="Verdana"/>
              </a:rPr>
              <a:t>It is useful when you need to perform </a:t>
            </a:r>
            <a:r>
              <a:rPr b="1" i="1" lang="es-ES" sz="1500">
                <a:latin typeface="Verdana"/>
                <a:ea typeface="Verdana"/>
                <a:cs typeface="Verdana"/>
                <a:sym typeface="Verdana"/>
              </a:rPr>
              <a:t>combinations</a:t>
            </a:r>
            <a:r>
              <a:rPr i="1" lang="es-ES" sz="1500">
                <a:latin typeface="Verdana"/>
                <a:ea typeface="Verdana"/>
                <a:cs typeface="Verdana"/>
                <a:sym typeface="Verdana"/>
              </a:rPr>
              <a:t> </a:t>
            </a:r>
            <a:r>
              <a:rPr b="1" i="1" lang="es-ES" sz="1500">
                <a:latin typeface="Verdana"/>
                <a:ea typeface="Verdana"/>
                <a:cs typeface="Verdana"/>
                <a:sym typeface="Verdana"/>
              </a:rPr>
              <a:t>between two or more tables</a:t>
            </a:r>
            <a:endParaRPr b="1"/>
          </a:p>
          <a:p>
            <a:pPr indent="0" lvl="0" marL="0" rtl="0" algn="l">
              <a:lnSpc>
                <a:spcPct val="110000"/>
              </a:lnSpc>
              <a:spcBef>
                <a:spcPts val="1000"/>
              </a:spcBef>
              <a:spcAft>
                <a:spcPts val="0"/>
              </a:spcAft>
              <a:buClr>
                <a:schemeClr val="dk1"/>
              </a:buClr>
              <a:buSzPct val="80000"/>
              <a:buNone/>
            </a:pPr>
            <a:r>
              <a:t/>
            </a:r>
            <a:endParaRPr i="1" sz="1500">
              <a:latin typeface="Verdana"/>
              <a:ea typeface="Verdana"/>
              <a:cs typeface="Verdana"/>
              <a:sym typeface="Verdana"/>
            </a:endParaRPr>
          </a:p>
          <a:p>
            <a:pPr indent="-152400" lvl="0" marL="228600" rtl="0" algn="l">
              <a:lnSpc>
                <a:spcPct val="110000"/>
              </a:lnSpc>
              <a:spcBef>
                <a:spcPts val="1000"/>
              </a:spcBef>
              <a:spcAft>
                <a:spcPts val="0"/>
              </a:spcAft>
              <a:buClr>
                <a:schemeClr val="dk1"/>
              </a:buClr>
              <a:buSzPct val="80000"/>
              <a:buNone/>
            </a:pPr>
            <a:r>
              <a:t/>
            </a:r>
            <a:endParaRPr sz="1500"/>
          </a:p>
        </p:txBody>
      </p:sp>
      <p:cxnSp>
        <p:nvCxnSpPr>
          <p:cNvPr id="193" name="Google Shape;193;p5"/>
          <p:cNvCxnSpPr/>
          <p:nvPr/>
        </p:nvCxnSpPr>
        <p:spPr>
          <a:xfrm>
            <a:off x="4419600" y="588336"/>
            <a:ext cx="0" cy="5698164"/>
          </a:xfrm>
          <a:prstGeom prst="straightConnector1">
            <a:avLst/>
          </a:prstGeom>
          <a:noFill/>
          <a:ln cap="flat" cmpd="sng" w="9525">
            <a:solidFill>
              <a:schemeClr val="dk1"/>
            </a:solidFill>
            <a:prstDash val="solid"/>
            <a:miter lim="800000"/>
            <a:headEnd len="sm" w="sm" type="none"/>
            <a:tailEnd len="sm" w="sm" type="none"/>
          </a:ln>
        </p:spPr>
      </p:cxnSp>
      <p:cxnSp>
        <p:nvCxnSpPr>
          <p:cNvPr id="194" name="Google Shape;194;p5"/>
          <p:cNvCxnSpPr/>
          <p:nvPr/>
        </p:nvCxnSpPr>
        <p:spPr>
          <a:xfrm rot="10800000">
            <a:off x="571500" y="6286500"/>
            <a:ext cx="11054799" cy="0"/>
          </a:xfrm>
          <a:prstGeom prst="straightConnector1">
            <a:avLst/>
          </a:prstGeom>
          <a:noFill/>
          <a:ln cap="flat" cmpd="sng" w="9525">
            <a:solidFill>
              <a:schemeClr val="dk1"/>
            </a:solidFill>
            <a:prstDash val="solid"/>
            <a:miter lim="800000"/>
            <a:headEnd len="sm" w="sm" type="none"/>
            <a:tailEnd len="sm" w="sm" type="none"/>
          </a:ln>
        </p:spPr>
      </p:cxnSp>
      <p:pic>
        <p:nvPicPr>
          <p:cNvPr id="195" name="Google Shape;195;p5"/>
          <p:cNvPicPr preferRelativeResize="0"/>
          <p:nvPr/>
        </p:nvPicPr>
        <p:blipFill rotWithShape="1">
          <a:blip r:embed="rId3">
            <a:alphaModFix/>
          </a:blip>
          <a:srcRect b="0" l="0" r="0" t="0"/>
          <a:stretch/>
        </p:blipFill>
        <p:spPr>
          <a:xfrm>
            <a:off x="7540915" y="2290127"/>
            <a:ext cx="1637997" cy="1637997"/>
          </a:xfrm>
          <a:prstGeom prst="rect">
            <a:avLst/>
          </a:prstGeom>
          <a:noFill/>
          <a:ln>
            <a:noFill/>
          </a:ln>
        </p:spPr>
      </p:pic>
      <p:pic>
        <p:nvPicPr>
          <p:cNvPr descr="Jeans - Free fashion icons" id="196" name="Google Shape;196;p5"/>
          <p:cNvPicPr preferRelativeResize="0"/>
          <p:nvPr/>
        </p:nvPicPr>
        <p:blipFill rotWithShape="1">
          <a:blip r:embed="rId4">
            <a:alphaModFix/>
          </a:blip>
          <a:srcRect b="0" l="0" r="0" t="0"/>
          <a:stretch/>
        </p:blipFill>
        <p:spPr>
          <a:xfrm>
            <a:off x="6566580" y="3498721"/>
            <a:ext cx="881771" cy="881771"/>
          </a:xfrm>
          <a:prstGeom prst="rect">
            <a:avLst/>
          </a:prstGeom>
          <a:noFill/>
          <a:ln>
            <a:noFill/>
          </a:ln>
        </p:spPr>
      </p:pic>
      <p:pic>
        <p:nvPicPr>
          <p:cNvPr descr="Sweatpants - Free fashion icons" id="197" name="Google Shape;197;p5"/>
          <p:cNvPicPr preferRelativeResize="0"/>
          <p:nvPr/>
        </p:nvPicPr>
        <p:blipFill rotWithShape="1">
          <a:blip r:embed="rId5">
            <a:alphaModFix/>
          </a:blip>
          <a:srcRect b="0" l="0" r="0" t="0"/>
          <a:stretch/>
        </p:blipFill>
        <p:spPr>
          <a:xfrm>
            <a:off x="6633242" y="2328141"/>
            <a:ext cx="815109" cy="815109"/>
          </a:xfrm>
          <a:prstGeom prst="rect">
            <a:avLst/>
          </a:prstGeom>
          <a:noFill/>
          <a:ln>
            <a:noFill/>
          </a:ln>
        </p:spPr>
      </p:pic>
      <p:pic>
        <p:nvPicPr>
          <p:cNvPr descr="Leggings - Free fashion icons" id="198" name="Google Shape;198;p5"/>
          <p:cNvPicPr preferRelativeResize="0"/>
          <p:nvPr/>
        </p:nvPicPr>
        <p:blipFill rotWithShape="1">
          <a:blip r:embed="rId6">
            <a:alphaModFix/>
          </a:blip>
          <a:srcRect b="0" l="0" r="0" t="0"/>
          <a:stretch/>
        </p:blipFill>
        <p:spPr>
          <a:xfrm>
            <a:off x="6438063" y="4712999"/>
            <a:ext cx="1138807" cy="1138807"/>
          </a:xfrm>
          <a:prstGeom prst="rect">
            <a:avLst/>
          </a:prstGeom>
          <a:noFill/>
          <a:ln>
            <a:noFill/>
          </a:ln>
        </p:spPr>
      </p:pic>
      <p:pic>
        <p:nvPicPr>
          <p:cNvPr descr="Chinos Pants - Free fashion icons" id="199" name="Google Shape;199;p5"/>
          <p:cNvPicPr preferRelativeResize="0"/>
          <p:nvPr/>
        </p:nvPicPr>
        <p:blipFill rotWithShape="1">
          <a:blip r:embed="rId7">
            <a:alphaModFix/>
          </a:blip>
          <a:srcRect b="0" l="0" r="0" t="0"/>
          <a:stretch/>
        </p:blipFill>
        <p:spPr>
          <a:xfrm>
            <a:off x="6581791" y="939127"/>
            <a:ext cx="851353" cy="851353"/>
          </a:xfrm>
          <a:prstGeom prst="rect">
            <a:avLst/>
          </a:prstGeom>
          <a:noFill/>
          <a:ln>
            <a:noFill/>
          </a:ln>
        </p:spPr>
      </p:pic>
      <p:pic>
        <p:nvPicPr>
          <p:cNvPr descr="Cotton Polo Shirt icon" id="200" name="Google Shape;200;p5"/>
          <p:cNvPicPr preferRelativeResize="0"/>
          <p:nvPr/>
        </p:nvPicPr>
        <p:blipFill rotWithShape="1">
          <a:blip r:embed="rId8">
            <a:alphaModFix/>
          </a:blip>
          <a:srcRect b="0" l="0" r="0" t="0"/>
          <a:stretch/>
        </p:blipFill>
        <p:spPr>
          <a:xfrm>
            <a:off x="9336535" y="1476793"/>
            <a:ext cx="851348" cy="851348"/>
          </a:xfrm>
          <a:prstGeom prst="rect">
            <a:avLst/>
          </a:prstGeom>
          <a:noFill/>
          <a:ln>
            <a:noFill/>
          </a:ln>
        </p:spPr>
      </p:pic>
      <p:pic>
        <p:nvPicPr>
          <p:cNvPr descr="Neopreno - Iconos gratis de moda" id="201" name="Google Shape;201;p5"/>
          <p:cNvPicPr preferRelativeResize="0"/>
          <p:nvPr/>
        </p:nvPicPr>
        <p:blipFill rotWithShape="1">
          <a:blip r:embed="rId9">
            <a:alphaModFix/>
          </a:blip>
          <a:srcRect b="43040" l="0" r="0" t="0"/>
          <a:stretch/>
        </p:blipFill>
        <p:spPr>
          <a:xfrm>
            <a:off x="9189467" y="2786965"/>
            <a:ext cx="1145483" cy="827088"/>
          </a:xfrm>
          <a:prstGeom prst="rect">
            <a:avLst/>
          </a:prstGeom>
          <a:noFill/>
          <a:ln>
            <a:noFill/>
          </a:ln>
        </p:spPr>
      </p:pic>
      <p:pic>
        <p:nvPicPr>
          <p:cNvPr descr="T shirt - Free fashion icons" id="202" name="Google Shape;202;p5"/>
          <p:cNvPicPr preferRelativeResize="0"/>
          <p:nvPr/>
        </p:nvPicPr>
        <p:blipFill rotWithShape="1">
          <a:blip r:embed="rId10">
            <a:alphaModFix/>
          </a:blip>
          <a:srcRect b="0" l="0" r="0" t="0"/>
          <a:stretch/>
        </p:blipFill>
        <p:spPr>
          <a:xfrm>
            <a:off x="9240341" y="4011622"/>
            <a:ext cx="967015" cy="9670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6"/>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CARTESIAN PRODUCT - SQL</a:t>
            </a:r>
            <a:endParaRPr/>
          </a:p>
        </p:txBody>
      </p:sp>
      <p:sp>
        <p:nvSpPr>
          <p:cNvPr id="208" name="Google Shape;208;p6"/>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600"/>
              <a:buChar char="•"/>
            </a:pPr>
            <a:r>
              <a:rPr lang="es-ES"/>
              <a:t>How can this be useful in relational databases?</a:t>
            </a:r>
            <a:endParaRPr/>
          </a:p>
          <a:p>
            <a:pPr indent="-228600" lvl="0" marL="228600" rtl="0" algn="l">
              <a:lnSpc>
                <a:spcPct val="120000"/>
              </a:lnSpc>
              <a:spcBef>
                <a:spcPts val="1000"/>
              </a:spcBef>
              <a:spcAft>
                <a:spcPts val="0"/>
              </a:spcAft>
              <a:buClr>
                <a:schemeClr val="dk1"/>
              </a:buClr>
              <a:buSzPts val="1600"/>
              <a:buChar char="•"/>
            </a:pPr>
            <a:r>
              <a:rPr lang="es-ES"/>
              <a:t>How can we perform this cartesian product using SQL?</a:t>
            </a:r>
            <a:endParaRPr/>
          </a:p>
          <a:p>
            <a:pPr indent="0" lvl="0" marL="0" rtl="0" algn="l">
              <a:lnSpc>
                <a:spcPct val="120000"/>
              </a:lnSpc>
              <a:spcBef>
                <a:spcPts val="1000"/>
              </a:spcBef>
              <a:spcAft>
                <a:spcPts val="0"/>
              </a:spcAft>
              <a:buClr>
                <a:schemeClr val="dk1"/>
              </a:buClr>
              <a:buSzPts val="1600"/>
              <a:buNone/>
            </a:pPr>
            <a:r>
              <a:t/>
            </a:r>
            <a:endParaRPr/>
          </a:p>
          <a:p>
            <a:pPr indent="0" lvl="0" marL="0" rtl="0" algn="l">
              <a:lnSpc>
                <a:spcPct val="120000"/>
              </a:lnSpc>
              <a:spcBef>
                <a:spcPts val="1000"/>
              </a:spcBef>
              <a:spcAft>
                <a:spcPts val="0"/>
              </a:spcAft>
              <a:buClr>
                <a:schemeClr val="dk1"/>
              </a:buClr>
              <a:buSzPts val="1600"/>
              <a:buNone/>
            </a:pPr>
            <a:r>
              <a:t/>
            </a:r>
            <a:endParaRPr/>
          </a:p>
          <a:p>
            <a:pPr indent="0" lvl="0" marL="0" rtl="0" algn="l">
              <a:lnSpc>
                <a:spcPct val="120000"/>
              </a:lnSpc>
              <a:spcBef>
                <a:spcPts val="1000"/>
              </a:spcBef>
              <a:spcAft>
                <a:spcPts val="0"/>
              </a:spcAft>
              <a:buClr>
                <a:schemeClr val="dk1"/>
              </a:buClr>
              <a:buSzPts val="1600"/>
              <a:buNone/>
            </a:pPr>
            <a:r>
              <a:rPr lang="es-ES"/>
              <a:t>Let’s find out! (we will be using </a:t>
            </a:r>
            <a:r>
              <a:rPr i="1" lang="es-ES"/>
              <a:t>datu_baseak_join </a:t>
            </a:r>
            <a:r>
              <a:rPr lang="es-ES"/>
              <a:t>db)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7"/>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CARTESIAN PRODUCT - DATASET</a:t>
            </a:r>
            <a:endParaRPr/>
          </a:p>
        </p:txBody>
      </p:sp>
      <p:pic>
        <p:nvPicPr>
          <p:cNvPr id="214" name="Google Shape;214;p7"/>
          <p:cNvPicPr preferRelativeResize="0"/>
          <p:nvPr/>
        </p:nvPicPr>
        <p:blipFill rotWithShape="1">
          <a:blip r:embed="rId3">
            <a:alphaModFix/>
          </a:blip>
          <a:srcRect b="0" l="0" r="0" t="0"/>
          <a:stretch/>
        </p:blipFill>
        <p:spPr>
          <a:xfrm>
            <a:off x="1780397" y="2504881"/>
            <a:ext cx="8411749" cy="2924583"/>
          </a:xfrm>
          <a:prstGeom prst="rect">
            <a:avLst/>
          </a:prstGeom>
          <a:noFill/>
          <a:ln>
            <a:noFill/>
          </a:ln>
        </p:spPr>
      </p:pic>
      <p:sp>
        <p:nvSpPr>
          <p:cNvPr id="215" name="Google Shape;215;p7"/>
          <p:cNvSpPr txBox="1"/>
          <p:nvPr/>
        </p:nvSpPr>
        <p:spPr>
          <a:xfrm>
            <a:off x="4300775" y="262987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i="1" lang="es-ES" sz="2000">
                <a:solidFill>
                  <a:schemeClr val="dk1"/>
                </a:solidFill>
                <a:latin typeface="Avenir"/>
                <a:ea typeface="Avenir"/>
                <a:cs typeface="Avenir"/>
                <a:sym typeface="Avenir"/>
              </a:rPr>
              <a:t>datu_baseak_join (db)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8"/>
          <p:cNvSpPr txBox="1"/>
          <p:nvPr>
            <p:ph type="title"/>
          </p:nvPr>
        </p:nvSpPr>
        <p:spPr>
          <a:xfrm>
            <a:off x="571500" y="689289"/>
            <a:ext cx="11049000" cy="10841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atang"/>
              <a:buNone/>
            </a:pPr>
            <a:r>
              <a:rPr lang="es-ES"/>
              <a:t>CARTESIAN PRODUCT - OUR GOAL</a:t>
            </a:r>
            <a:endParaRPr/>
          </a:p>
        </p:txBody>
      </p:sp>
      <p:sp>
        <p:nvSpPr>
          <p:cNvPr id="221" name="Google Shape;221;p8"/>
          <p:cNvSpPr txBox="1"/>
          <p:nvPr>
            <p:ph idx="1" type="body"/>
          </p:nvPr>
        </p:nvSpPr>
        <p:spPr>
          <a:xfrm>
            <a:off x="571499" y="2075688"/>
            <a:ext cx="11059811" cy="3910987"/>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600"/>
              <a:buChar char="•"/>
            </a:pPr>
            <a:r>
              <a:rPr lang="es-ES"/>
              <a:t>We are working in an online retail shop and our sales manager is calculating the shipment costs (which heavily depend on </a:t>
            </a:r>
            <a:r>
              <a:rPr b="1" lang="es-ES"/>
              <a:t>the weight </a:t>
            </a:r>
            <a:r>
              <a:rPr lang="es-ES"/>
              <a:t>of the package)</a:t>
            </a:r>
            <a:endParaRPr/>
          </a:p>
          <a:p>
            <a:pPr indent="-228600" lvl="0" marL="228600" rtl="0" algn="l">
              <a:lnSpc>
                <a:spcPct val="120000"/>
              </a:lnSpc>
              <a:spcBef>
                <a:spcPts val="1000"/>
              </a:spcBef>
              <a:spcAft>
                <a:spcPts val="0"/>
              </a:spcAft>
              <a:buClr>
                <a:schemeClr val="dk1"/>
              </a:buClr>
              <a:buSzPts val="1600"/>
              <a:buChar char="•"/>
            </a:pPr>
            <a:r>
              <a:rPr lang="es-ES"/>
              <a:t>He has asked us to show him the top 3 lightest shirt+trouser combination:</a:t>
            </a:r>
            <a:endParaRPr/>
          </a:p>
          <a:p>
            <a:pPr indent="-127000" lvl="0" marL="228600" rtl="0" algn="l">
              <a:lnSpc>
                <a:spcPct val="120000"/>
              </a:lnSpc>
              <a:spcBef>
                <a:spcPts val="1000"/>
              </a:spcBef>
              <a:spcAft>
                <a:spcPts val="0"/>
              </a:spcAft>
              <a:buClr>
                <a:schemeClr val="dk1"/>
              </a:buClr>
              <a:buSzPts val="1600"/>
              <a:buNone/>
            </a:pPr>
            <a:r>
              <a:t/>
            </a:r>
            <a:endParaRPr/>
          </a:p>
          <a:p>
            <a:pPr indent="-127000" lvl="0" marL="228600" rtl="0" algn="l">
              <a:lnSpc>
                <a:spcPct val="120000"/>
              </a:lnSpc>
              <a:spcBef>
                <a:spcPts val="1000"/>
              </a:spcBef>
              <a:spcAft>
                <a:spcPts val="0"/>
              </a:spcAft>
              <a:buClr>
                <a:schemeClr val="dk1"/>
              </a:buClr>
              <a:buSzPts val="1600"/>
              <a:buNone/>
            </a:pPr>
            <a:r>
              <a:t/>
            </a:r>
            <a:endParaRPr/>
          </a:p>
          <a:p>
            <a:pPr indent="0" lvl="0" marL="0" rtl="0" algn="l">
              <a:lnSpc>
                <a:spcPct val="120000"/>
              </a:lnSpc>
              <a:spcBef>
                <a:spcPts val="1000"/>
              </a:spcBef>
              <a:spcAft>
                <a:spcPts val="0"/>
              </a:spcAft>
              <a:buClr>
                <a:schemeClr val="dk1"/>
              </a:buClr>
              <a:buSzPts val="1600"/>
              <a:buNone/>
            </a:pPr>
            <a:r>
              <a:t/>
            </a:r>
            <a:endParaRPr/>
          </a:p>
        </p:txBody>
      </p:sp>
      <p:graphicFrame>
        <p:nvGraphicFramePr>
          <p:cNvPr id="222" name="Google Shape;222;p8"/>
          <p:cNvGraphicFramePr/>
          <p:nvPr/>
        </p:nvGraphicFramePr>
        <p:xfrm>
          <a:off x="2032000" y="3837770"/>
          <a:ext cx="3000000" cy="3000000"/>
        </p:xfrm>
        <a:graphic>
          <a:graphicData uri="http://schemas.openxmlformats.org/drawingml/2006/table">
            <a:tbl>
              <a:tblPr bandRow="1" firstRow="1">
                <a:noFill/>
                <a:tableStyleId>{4C1158B4-1BC5-4127-BED8-BAE1093D835D}</a:tableStyleId>
              </a:tblPr>
              <a:tblGrid>
                <a:gridCol w="2709325"/>
                <a:gridCol w="2709325"/>
                <a:gridCol w="2709325"/>
              </a:tblGrid>
              <a:tr h="370850">
                <a:tc>
                  <a:txBody>
                    <a:bodyPr/>
                    <a:lstStyle/>
                    <a:p>
                      <a:pPr indent="0" lvl="0" marL="0" marR="0" rtl="0" algn="l">
                        <a:spcBef>
                          <a:spcPts val="0"/>
                        </a:spcBef>
                        <a:spcAft>
                          <a:spcPts val="0"/>
                        </a:spcAft>
                        <a:buNone/>
                      </a:pPr>
                      <a:r>
                        <a:rPr lang="es-ES" sz="1800" u="none" cap="none" strike="noStrike"/>
                        <a:t>Shirt_name</a:t>
                      </a:r>
                      <a:endParaRPr sz="1800"/>
                    </a:p>
                  </a:txBody>
                  <a:tcPr marT="45725" marB="45725" marR="91450" marL="91450"/>
                </a:tc>
                <a:tc>
                  <a:txBody>
                    <a:bodyPr/>
                    <a:lstStyle/>
                    <a:p>
                      <a:pPr indent="0" lvl="0" marL="0" marR="0" rtl="0" algn="l">
                        <a:spcBef>
                          <a:spcPts val="0"/>
                        </a:spcBef>
                        <a:spcAft>
                          <a:spcPts val="0"/>
                        </a:spcAft>
                        <a:buNone/>
                      </a:pPr>
                      <a:r>
                        <a:rPr lang="es-ES" sz="1800"/>
                        <a:t>Trouser_name</a:t>
                      </a:r>
                      <a:endParaRPr sz="1800"/>
                    </a:p>
                  </a:txBody>
                  <a:tcPr marT="45725" marB="45725" marR="91450" marL="91450"/>
                </a:tc>
                <a:tc>
                  <a:txBody>
                    <a:bodyPr/>
                    <a:lstStyle/>
                    <a:p>
                      <a:pPr indent="0" lvl="0" marL="0" marR="0" rtl="0" algn="l">
                        <a:spcBef>
                          <a:spcPts val="0"/>
                        </a:spcBef>
                        <a:spcAft>
                          <a:spcPts val="0"/>
                        </a:spcAft>
                        <a:buNone/>
                      </a:pPr>
                      <a:r>
                        <a:rPr lang="es-ES" sz="1800"/>
                        <a:t>Weight_gr</a:t>
                      </a:r>
                      <a:endParaRPr sz="1800"/>
                    </a:p>
                  </a:txBody>
                  <a:tcPr marT="45725" marB="45725" marR="91450" marL="91450"/>
                </a:tc>
              </a:tr>
              <a:tr h="370850">
                <a:tc>
                  <a:txBody>
                    <a:bodyPr/>
                    <a:lstStyle/>
                    <a:p>
                      <a:pPr indent="0" lvl="0" marL="0" marR="0" rtl="0" algn="l">
                        <a:spcBef>
                          <a:spcPts val="0"/>
                        </a:spcBef>
                        <a:spcAft>
                          <a:spcPts val="0"/>
                        </a:spcAft>
                        <a:buNone/>
                      </a:pPr>
                      <a:r>
                        <a:rPr lang="es-ES" sz="1800"/>
                        <a:t>Synthetic</a:t>
                      </a:r>
                      <a:endParaRPr sz="1800"/>
                    </a:p>
                  </a:txBody>
                  <a:tcPr marT="45725" marB="45725" marR="91450" marL="91450"/>
                </a:tc>
                <a:tc>
                  <a:txBody>
                    <a:bodyPr/>
                    <a:lstStyle/>
                    <a:p>
                      <a:pPr indent="0" lvl="0" marL="0" marR="0" rtl="0" algn="l">
                        <a:spcBef>
                          <a:spcPts val="0"/>
                        </a:spcBef>
                        <a:spcAft>
                          <a:spcPts val="0"/>
                        </a:spcAft>
                        <a:buNone/>
                      </a:pPr>
                      <a:r>
                        <a:rPr lang="es-ES" sz="1800"/>
                        <a:t>Sport tights</a:t>
                      </a:r>
                      <a:endParaRPr sz="1800"/>
                    </a:p>
                  </a:txBody>
                  <a:tcPr marT="45725" marB="45725" marR="91450" marL="91450"/>
                </a:tc>
                <a:tc>
                  <a:txBody>
                    <a:bodyPr/>
                    <a:lstStyle/>
                    <a:p>
                      <a:pPr indent="0" lvl="0" marL="0" marR="0" rtl="0" algn="l">
                        <a:spcBef>
                          <a:spcPts val="0"/>
                        </a:spcBef>
                        <a:spcAft>
                          <a:spcPts val="0"/>
                        </a:spcAft>
                        <a:buNone/>
                      </a:pPr>
                      <a:r>
                        <a:rPr lang="es-ES" sz="1800"/>
                        <a:t>330</a:t>
                      </a:r>
                      <a:endParaRPr sz="1800"/>
                    </a:p>
                  </a:txBody>
                  <a:tcPr marT="45725" marB="45725" marR="91450" marL="91450"/>
                </a:tc>
              </a:tr>
              <a:tr h="370850">
                <a:tc>
                  <a:txBody>
                    <a:bodyPr/>
                    <a:lstStyle/>
                    <a:p>
                      <a:pPr indent="0" lvl="0" marL="0" marR="0" rtl="0" algn="l">
                        <a:spcBef>
                          <a:spcPts val="0"/>
                        </a:spcBef>
                        <a:spcAft>
                          <a:spcPts val="0"/>
                        </a:spcAft>
                        <a:buNone/>
                      </a:pPr>
                      <a:r>
                        <a:rPr lang="es-ES" sz="1800"/>
                        <a:t>Cotton</a:t>
                      </a:r>
                      <a:endParaRPr sz="1800"/>
                    </a:p>
                  </a:txBody>
                  <a:tcPr marT="45725" marB="45725" marR="91450" marL="91450"/>
                </a:tc>
                <a:tc>
                  <a:txBody>
                    <a:bodyPr/>
                    <a:lstStyle/>
                    <a:p>
                      <a:pPr indent="0" lvl="0" marL="0" marR="0" rtl="0" algn="l">
                        <a:spcBef>
                          <a:spcPts val="0"/>
                        </a:spcBef>
                        <a:spcAft>
                          <a:spcPts val="0"/>
                        </a:spcAft>
                        <a:buNone/>
                      </a:pPr>
                      <a:r>
                        <a:rPr lang="es-ES" sz="1800"/>
                        <a:t>Sport tights</a:t>
                      </a:r>
                      <a:endParaRPr sz="1800"/>
                    </a:p>
                  </a:txBody>
                  <a:tcPr marT="45725" marB="45725" marR="91450" marL="91450"/>
                </a:tc>
                <a:tc>
                  <a:txBody>
                    <a:bodyPr/>
                    <a:lstStyle/>
                    <a:p>
                      <a:pPr indent="0" lvl="0" marL="0" marR="0" rtl="0" algn="l">
                        <a:spcBef>
                          <a:spcPts val="0"/>
                        </a:spcBef>
                        <a:spcAft>
                          <a:spcPts val="0"/>
                        </a:spcAft>
                        <a:buNone/>
                      </a:pPr>
                      <a:r>
                        <a:rPr lang="es-ES" sz="1800"/>
                        <a:t>350</a:t>
                      </a:r>
                      <a:endParaRPr sz="1800"/>
                    </a:p>
                  </a:txBody>
                  <a:tcPr marT="45725" marB="45725" marR="91450" marL="91450"/>
                </a:tc>
              </a:tr>
              <a:tr h="370850">
                <a:tc>
                  <a:txBody>
                    <a:bodyPr/>
                    <a:lstStyle/>
                    <a:p>
                      <a:pPr indent="0" lvl="0" marL="0" marR="0" rtl="0" algn="l">
                        <a:spcBef>
                          <a:spcPts val="0"/>
                        </a:spcBef>
                        <a:spcAft>
                          <a:spcPts val="0"/>
                        </a:spcAft>
                        <a:buNone/>
                      </a:pPr>
                      <a:r>
                        <a:rPr lang="es-ES" sz="1800"/>
                        <a:t>Synthetic</a:t>
                      </a:r>
                      <a:endParaRPr sz="1800"/>
                    </a:p>
                  </a:txBody>
                  <a:tcPr marT="45725" marB="45725" marR="91450" marL="91450"/>
                </a:tc>
                <a:tc>
                  <a:txBody>
                    <a:bodyPr/>
                    <a:lstStyle/>
                    <a:p>
                      <a:pPr indent="0" lvl="0" marL="0" marR="0" rtl="0" algn="l">
                        <a:spcBef>
                          <a:spcPts val="0"/>
                        </a:spcBef>
                        <a:spcAft>
                          <a:spcPts val="0"/>
                        </a:spcAft>
                        <a:buNone/>
                      </a:pPr>
                      <a:r>
                        <a:rPr lang="es-ES" sz="1800"/>
                        <a:t>chinos</a:t>
                      </a:r>
                      <a:endParaRPr sz="1800"/>
                    </a:p>
                  </a:txBody>
                  <a:tcPr marT="45725" marB="45725" marR="91450" marL="91450"/>
                </a:tc>
                <a:tc>
                  <a:txBody>
                    <a:bodyPr/>
                    <a:lstStyle/>
                    <a:p>
                      <a:pPr indent="0" lvl="0" marL="0" marR="0" rtl="0" algn="l">
                        <a:spcBef>
                          <a:spcPts val="0"/>
                        </a:spcBef>
                        <a:spcAft>
                          <a:spcPts val="0"/>
                        </a:spcAft>
                        <a:buNone/>
                      </a:pPr>
                      <a:r>
                        <a:rPr lang="es-ES" sz="1800"/>
                        <a:t>380</a:t>
                      </a:r>
                      <a:endParaRPr sz="1800"/>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gnmentVTI">
  <a:themeElements>
    <a:clrScheme name="AnalogousFromDarkSeedLeftStep">
      <a:dk1>
        <a:srgbClr val="000000"/>
      </a:dk1>
      <a:lt1>
        <a:srgbClr val="FFFFFF"/>
      </a:lt1>
      <a:dk2>
        <a:srgbClr val="302F1B"/>
      </a:dk2>
      <a:lt2>
        <a:srgbClr val="F0F0F3"/>
      </a:lt2>
      <a:accent1>
        <a:srgbClr val="A8A442"/>
      </a:accent1>
      <a:accent2>
        <a:srgbClr val="B17B3B"/>
      </a:accent2>
      <a:accent3>
        <a:srgbClr val="C35B4D"/>
      </a:accent3>
      <a:accent4>
        <a:srgbClr val="B13B5D"/>
      </a:accent4>
      <a:accent5>
        <a:srgbClr val="C34DA1"/>
      </a:accent5>
      <a:accent6>
        <a:srgbClr val="A33BB1"/>
      </a:accent6>
      <a:hlink>
        <a:srgbClr val="C24A8B"/>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2024-02-14T10:47:31Z</dcterms:created>
  <dc:creator>andoni aguirre aranguren</dc:creator>
</cp:coreProperties>
</file>